
<file path=[Content_Types].xml><?xml version="1.0" encoding="utf-8"?>
<Types xmlns="http://schemas.openxmlformats.org/package/2006/content-types">
  <Default Extension="fntdata" ContentType="application/x-fontdata"/>
  <Default Extension="glb" ContentType="model/gltf.binary"/>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8"/>
  </p:notesMasterIdLst>
  <p:sldIdLst>
    <p:sldId id="256" r:id="rId2"/>
    <p:sldId id="257" r:id="rId3"/>
    <p:sldId id="259" r:id="rId4"/>
    <p:sldId id="258" r:id="rId5"/>
    <p:sldId id="260" r:id="rId6"/>
    <p:sldId id="262" r:id="rId7"/>
    <p:sldId id="261" r:id="rId8"/>
    <p:sldId id="263" r:id="rId9"/>
    <p:sldId id="266" r:id="rId10"/>
    <p:sldId id="264" r:id="rId11"/>
    <p:sldId id="265" r:id="rId12"/>
    <p:sldId id="268" r:id="rId13"/>
    <p:sldId id="272" r:id="rId14"/>
    <p:sldId id="273" r:id="rId15"/>
    <p:sldId id="271" r:id="rId16"/>
    <p:sldId id="275" r:id="rId17"/>
    <p:sldId id="274" r:id="rId18"/>
    <p:sldId id="269" r:id="rId19"/>
    <p:sldId id="283" r:id="rId20"/>
    <p:sldId id="284" r:id="rId21"/>
    <p:sldId id="280" r:id="rId22"/>
    <p:sldId id="278" r:id="rId23"/>
    <p:sldId id="276" r:id="rId24"/>
    <p:sldId id="281" r:id="rId25"/>
    <p:sldId id="279" r:id="rId26"/>
    <p:sldId id="282" r:id="rId27"/>
  </p:sldIdLst>
  <p:sldSz cx="9144000" cy="5143500" type="screen16x9"/>
  <p:notesSz cx="6858000" cy="9144000"/>
  <p:embeddedFontLst>
    <p:embeddedFont>
      <p:font typeface="Microsoft YaHei UI" panose="020B0503020204020204" pitchFamily="34" charset="-122"/>
      <p:regular r:id="rId29"/>
      <p:bold r:id="rId30"/>
    </p:embeddedFont>
    <p:embeddedFont>
      <p:font typeface="Montserrat" panose="00000500000000000000" pitchFamily="2" charset="0"/>
      <p:regular r:id="rId31"/>
      <p:bold r:id="rId32"/>
      <p:italic r:id="rId33"/>
      <p:boldItalic r:id="rId34"/>
    </p:embeddedFont>
    <p:embeddedFont>
      <p:font typeface="Noto Sans" panose="020B0502040504020204" pitchFamily="34" charset="0"/>
      <p:regular r:id="rId35"/>
      <p:bold r:id="rId36"/>
      <p:italic r:id="rId37"/>
      <p:boldItalic r:id="rId38"/>
    </p:embeddedFon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runTeja Lonka" initials="AL" lastIdx="1" clrIdx="0">
    <p:extLst>
      <p:ext uri="{19B8F6BF-5375-455C-9EA6-DF929625EA0E}">
        <p15:presenceInfo xmlns:p15="http://schemas.microsoft.com/office/powerpoint/2012/main" userId="5f96f581dfb2b14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372"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3.fntdata"/></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png>
</file>

<file path=ppt/media/image21.jpg>
</file>

<file path=ppt/media/image22.pn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g>
</file>

<file path=ppt/media/image51.png>
</file>

<file path=ppt/media/image52.jpg>
</file>

<file path=ppt/media/image53.png>
</file>

<file path=ppt/media/image54.png>
</file>

<file path=ppt/media/image55.jpg>
</file>

<file path=ppt/media/image6.svg>
</file>

<file path=ppt/media/image7.png>
</file>

<file path=ppt/media/image8.sv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 name="Google Shape;5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bd08f57e3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 name="Google Shape;58;gbd08f57e3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1969126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5343264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4061345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5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0" name="Google Shape;20;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9"/>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9" name="Google Shape;9;p1"/>
          <p:cNvPicPr preferRelativeResize="0"/>
          <p:nvPr/>
        </p:nvPicPr>
        <p:blipFill rotWithShape="1">
          <a:blip r:embed="rId13">
            <a:alphaModFix/>
          </a:blip>
          <a:srcRect/>
          <a:stretch/>
        </p:blipFill>
        <p:spPr>
          <a:xfrm>
            <a:off x="8602975" y="66525"/>
            <a:ext cx="348619" cy="35795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png"/><Relationship Id="rId1" Type="http://schemas.openxmlformats.org/officeDocument/2006/relationships/slideLayout" Target="../slideLayouts/slideLayout11.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 Id="rId9" Type="http://schemas.openxmlformats.org/officeDocument/2006/relationships/image" Target="../media/image41.png"/></Relationships>
</file>

<file path=ppt/slides/_rels/slide1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image" Target="../media/image8.svg"/><Relationship Id="rId13" Type="http://schemas.openxmlformats.org/officeDocument/2006/relationships/image" Target="../media/image13.png"/><Relationship Id="rId18" Type="http://schemas.openxmlformats.org/officeDocument/2006/relationships/image" Target="../media/image18.sv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svg"/><Relationship Id="rId17" Type="http://schemas.openxmlformats.org/officeDocument/2006/relationships/image" Target="../media/image17.png"/><Relationship Id="rId2" Type="http://schemas.openxmlformats.org/officeDocument/2006/relationships/notesSlide" Target="../notesSlides/notesSlide2.xml"/><Relationship Id="rId16" Type="http://schemas.openxmlformats.org/officeDocument/2006/relationships/image" Target="../media/image16.svg"/><Relationship Id="rId1" Type="http://schemas.openxmlformats.org/officeDocument/2006/relationships/slideLayout" Target="../slideLayouts/slideLayout1.xml"/><Relationship Id="rId6" Type="http://schemas.openxmlformats.org/officeDocument/2006/relationships/image" Target="../media/image6.sv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svg"/><Relationship Id="rId4" Type="http://schemas.openxmlformats.org/officeDocument/2006/relationships/image" Target="../media/image4.svg"/><Relationship Id="rId9" Type="http://schemas.openxmlformats.org/officeDocument/2006/relationships/image" Target="../media/image9.png"/><Relationship Id="rId14" Type="http://schemas.openxmlformats.org/officeDocument/2006/relationships/image" Target="../media/image14.svg"/></Relationships>
</file>

<file path=ppt/slides/_rels/slide20.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hyperlink" Target="https://www.picpedia.org/chalkboard/r/results.html"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hyperlink" Target="https://www.picpedia.org/chalkboard/r/results.html"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hyperlink" Target="https://www.aliem.com/aliemu-capsules-pharmacology-of-emergency-airway-management-part-2/summary-canstockphoto16353670/" TargetMode="External"/><Relationship Id="rId2" Type="http://schemas.openxmlformats.org/officeDocument/2006/relationships/image" Target="../media/image52.jp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hyperlink" Target="http://learningcommons.ubc.ca/tutoring-studying/learning-and-memory/brain-facts/" TargetMode="External"/><Relationship Id="rId2" Type="http://schemas.openxmlformats.org/officeDocument/2006/relationships/image" Target="../media/image53.png"/><Relationship Id="rId1" Type="http://schemas.openxmlformats.org/officeDocument/2006/relationships/slideLayout" Target="../slideLayouts/slideLayout11.xml"/><Relationship Id="rId5" Type="http://schemas.openxmlformats.org/officeDocument/2006/relationships/image" Target="../media/image54.png"/><Relationship Id="rId4" Type="http://schemas.microsoft.com/office/2017/06/relationships/model3d" Target="../media/model3d1.glb"/></Relationships>
</file>

<file path=ppt/slides/_rels/slide26.xml.rels><?xml version="1.0" encoding="UTF-8" standalone="yes"?>
<Relationships xmlns="http://schemas.openxmlformats.org/package/2006/relationships"><Relationship Id="rId3" Type="http://schemas.openxmlformats.org/officeDocument/2006/relationships/hyperlink" Target="https://www.picpedia.org/post-it-note/t/thank-you.html" TargetMode="External"/><Relationship Id="rId2" Type="http://schemas.openxmlformats.org/officeDocument/2006/relationships/image" Target="../media/image55.jpg"/><Relationship Id="rId1" Type="http://schemas.openxmlformats.org/officeDocument/2006/relationships/slideLayout" Target="../slideLayouts/slideLayout11.xml"/><Relationship Id="rId5" Type="http://schemas.openxmlformats.org/officeDocument/2006/relationships/hyperlink" Target="https://github.com/AruntejaLonka/Bike-Sharing-Demand-Prediction" TargetMode="External"/><Relationship Id="rId4" Type="http://schemas.openxmlformats.org/officeDocument/2006/relationships/hyperlink" Target="https://drive.google.com/drive/folders/1Cinv-BQ1ATgreUb0md0b28L4ojguwFxR?usp=shari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hyperlink" Target="http://eltorobumingo.blogspot.com/2011/10/introduction.html" TargetMode="External"/><Relationship Id="rId2" Type="http://schemas.openxmlformats.org/officeDocument/2006/relationships/image" Target="../media/image21.jpg"/><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hyperlink" Target="https://nonsa.pl/wiki/Problem" TargetMode="External"/><Relationship Id="rId2" Type="http://schemas.openxmlformats.org/officeDocument/2006/relationships/image" Target="../media/image23.jpg"/><Relationship Id="rId1" Type="http://schemas.openxmlformats.org/officeDocument/2006/relationships/slideLayout" Target="../slideLayouts/slideLayout11.xml"/><Relationship Id="rId5" Type="http://schemas.openxmlformats.org/officeDocument/2006/relationships/hyperlink" Target="http://www.e-ostadelahi.com/eoe-en/looking-for-selfless-deeds/" TargetMode="External"/><Relationship Id="rId4" Type="http://schemas.openxmlformats.org/officeDocument/2006/relationships/image" Target="../media/image2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3"/>
          <p:cNvSpPr txBox="1">
            <a:spLocks noGrp="1"/>
          </p:cNvSpPr>
          <p:nvPr>
            <p:ph type="ctrTitle"/>
          </p:nvPr>
        </p:nvSpPr>
        <p:spPr>
          <a:xfrm>
            <a:off x="1245837" y="284111"/>
            <a:ext cx="6966489" cy="1734723"/>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n-GB" sz="4200" b="1" dirty="0">
                <a:solidFill>
                  <a:srgbClr val="CC0000"/>
                </a:solidFill>
                <a:latin typeface="Montserrat"/>
                <a:ea typeface="Montserrat"/>
                <a:cs typeface="Montserrat"/>
                <a:sym typeface="Montserrat"/>
              </a:rPr>
              <a:t>      Capstone Project- 2</a:t>
            </a:r>
          </a:p>
          <a:p>
            <a:br>
              <a:rPr lang="en-IN" sz="1100" b="0" i="0" dirty="0">
                <a:solidFill>
                  <a:srgbClr val="212121"/>
                </a:solidFill>
                <a:effectLst/>
                <a:latin typeface="Roboto" panose="02000000000000000000" pitchFamily="2" charset="0"/>
              </a:rPr>
            </a:br>
            <a:r>
              <a:rPr lang="en-GB" sz="3600" b="1" dirty="0">
                <a:solidFill>
                  <a:schemeClr val="lt1"/>
                </a:solidFill>
                <a:latin typeface="Montserrat"/>
                <a:ea typeface="Montserrat"/>
                <a:cs typeface="Montserrat"/>
                <a:sym typeface="Montserrat"/>
              </a:rPr>
              <a:t>Seoul Bike Sharing Demand Prediction </a:t>
            </a:r>
            <a:endParaRPr lang="en-IN" sz="3200" b="1" dirty="0">
              <a:solidFill>
                <a:schemeClr val="lt1"/>
              </a:solidFill>
              <a:latin typeface="Montserrat"/>
              <a:ea typeface="Montserrat"/>
              <a:cs typeface="Montserrat"/>
              <a:sym typeface="Montserrat"/>
            </a:endParaRPr>
          </a:p>
        </p:txBody>
      </p:sp>
      <p:pic>
        <p:nvPicPr>
          <p:cNvPr id="1026" name="Picture 2" descr="AlmaBetter - Home | Facebook">
            <a:extLst>
              <a:ext uri="{FF2B5EF4-FFF2-40B4-BE49-F238E27FC236}">
                <a16:creationId xmlns:a16="http://schemas.microsoft.com/office/drawing/2014/main" id="{EC4200A2-3705-41BB-8232-8F09960DC4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550" y="3019186"/>
            <a:ext cx="3833552" cy="173472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57E99449-4F99-4251-9DB2-BE69A94CE888}"/>
              </a:ext>
            </a:extLst>
          </p:cNvPr>
          <p:cNvSpPr/>
          <p:nvPr/>
        </p:nvSpPr>
        <p:spPr>
          <a:xfrm>
            <a:off x="6198515" y="3294479"/>
            <a:ext cx="2247254" cy="1734722"/>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400" b="1" u="sng" dirty="0">
                <a:solidFill>
                  <a:schemeClr val="tx2">
                    <a:lumMod val="10000"/>
                  </a:schemeClr>
                </a:solidFill>
                <a:latin typeface="Montserrat"/>
                <a:ea typeface="Montserrat"/>
                <a:cs typeface="Montserrat"/>
                <a:sym typeface="Montserrat"/>
              </a:rPr>
              <a:t>Team Members</a:t>
            </a:r>
            <a:br>
              <a:rPr lang="en-GB" sz="1400" b="1" u="sng" dirty="0">
                <a:solidFill>
                  <a:schemeClr val="tx2">
                    <a:lumMod val="10000"/>
                  </a:schemeClr>
                </a:solidFill>
                <a:latin typeface="Montserrat"/>
                <a:ea typeface="Montserrat"/>
                <a:cs typeface="Montserrat"/>
                <a:sym typeface="Montserrat"/>
              </a:rPr>
            </a:br>
            <a:r>
              <a:rPr lang="en-GB" sz="1400" dirty="0">
                <a:solidFill>
                  <a:schemeClr val="tx2">
                    <a:lumMod val="10000"/>
                  </a:schemeClr>
                </a:solidFill>
                <a:latin typeface="Microsoft YaHei UI" panose="020B0503020204020204" pitchFamily="34" charset="-122"/>
                <a:ea typeface="Microsoft YaHei UI" panose="020B0503020204020204" pitchFamily="34" charset="-122"/>
                <a:cs typeface="Montserrat"/>
                <a:sym typeface="Montserrat"/>
              </a:rPr>
              <a:t>ArunTeja Lonka </a:t>
            </a:r>
          </a:p>
          <a:p>
            <a:r>
              <a:rPr lang="en-GB" dirty="0" err="1">
                <a:solidFill>
                  <a:schemeClr val="tx2">
                    <a:lumMod val="10000"/>
                  </a:schemeClr>
                </a:solidFill>
                <a:latin typeface="Microsoft YaHei UI" panose="020B0503020204020204" pitchFamily="34" charset="-122"/>
                <a:ea typeface="Microsoft YaHei UI" panose="020B0503020204020204" pitchFamily="34" charset="-122"/>
                <a:cs typeface="Montserrat"/>
                <a:sym typeface="Montserrat"/>
              </a:rPr>
              <a:t>Zunaid</a:t>
            </a:r>
            <a:r>
              <a:rPr lang="en-GB" sz="1400" dirty="0">
                <a:solidFill>
                  <a:schemeClr val="tx2">
                    <a:lumMod val="10000"/>
                  </a:schemeClr>
                </a:solidFill>
                <a:latin typeface="Microsoft YaHei UI" panose="020B0503020204020204" pitchFamily="34" charset="-122"/>
                <a:ea typeface="Microsoft YaHei UI" panose="020B0503020204020204" pitchFamily="34" charset="-122"/>
                <a:cs typeface="Montserrat"/>
                <a:sym typeface="Montserrat"/>
              </a:rPr>
              <a:t>                                                                                                   </a:t>
            </a:r>
            <a:br>
              <a:rPr lang="en-GB" sz="1400" dirty="0">
                <a:solidFill>
                  <a:schemeClr val="tx2">
                    <a:lumMod val="10000"/>
                  </a:schemeClr>
                </a:solidFill>
                <a:latin typeface="Microsoft YaHei UI" panose="020B0503020204020204" pitchFamily="34" charset="-122"/>
                <a:ea typeface="Microsoft YaHei UI" panose="020B0503020204020204" pitchFamily="34" charset="-122"/>
                <a:cs typeface="Montserrat"/>
                <a:sym typeface="Montserrat"/>
              </a:rPr>
            </a:br>
            <a:r>
              <a:rPr lang="en-GB" sz="1400" dirty="0">
                <a:solidFill>
                  <a:schemeClr val="tx2">
                    <a:lumMod val="10000"/>
                  </a:schemeClr>
                </a:solidFill>
                <a:latin typeface="Microsoft YaHei UI" panose="020B0503020204020204" pitchFamily="34" charset="-122"/>
                <a:ea typeface="Microsoft YaHei UI" panose="020B0503020204020204" pitchFamily="34" charset="-122"/>
                <a:cs typeface="Montserrat"/>
                <a:sym typeface="Montserrat"/>
              </a:rPr>
              <a:t>Upasana Kumari</a:t>
            </a:r>
          </a:p>
          <a:p>
            <a:r>
              <a:rPr lang="en-GB" sz="1400" dirty="0" err="1">
                <a:solidFill>
                  <a:schemeClr val="tx2">
                    <a:lumMod val="10000"/>
                  </a:schemeClr>
                </a:solidFill>
                <a:latin typeface="Microsoft YaHei UI" panose="020B0503020204020204" pitchFamily="34" charset="-122"/>
                <a:ea typeface="Microsoft YaHei UI" panose="020B0503020204020204" pitchFamily="34" charset="-122"/>
                <a:cs typeface="Montserrat"/>
                <a:sym typeface="Montserrat"/>
              </a:rPr>
              <a:t>Sukesh</a:t>
            </a:r>
            <a:r>
              <a:rPr lang="en-GB" sz="1400" dirty="0">
                <a:solidFill>
                  <a:schemeClr val="tx2">
                    <a:lumMod val="10000"/>
                  </a:schemeClr>
                </a:solidFill>
                <a:latin typeface="Microsoft YaHei UI" panose="020B0503020204020204" pitchFamily="34" charset="-122"/>
                <a:ea typeface="Microsoft YaHei UI" panose="020B0503020204020204" pitchFamily="34" charset="-122"/>
                <a:cs typeface="Montserrat"/>
                <a:sym typeface="Montserrat"/>
              </a:rPr>
              <a:t> </a:t>
            </a:r>
            <a:r>
              <a:rPr lang="en-GB" dirty="0">
                <a:solidFill>
                  <a:schemeClr val="tx2">
                    <a:lumMod val="10000"/>
                  </a:schemeClr>
                </a:solidFill>
                <a:latin typeface="Microsoft YaHei UI" panose="020B0503020204020204" pitchFamily="34" charset="-122"/>
                <a:ea typeface="Microsoft YaHei UI" panose="020B0503020204020204" pitchFamily="34" charset="-122"/>
                <a:cs typeface="Montserrat"/>
                <a:sym typeface="Montserrat"/>
              </a:rPr>
              <a:t>Shetty</a:t>
            </a:r>
            <a:br>
              <a:rPr lang="en-GB" sz="1400" dirty="0">
                <a:solidFill>
                  <a:schemeClr val="tx2">
                    <a:lumMod val="10000"/>
                  </a:schemeClr>
                </a:solidFill>
                <a:latin typeface="Microsoft YaHei UI" panose="020B0503020204020204" pitchFamily="34" charset="-122"/>
                <a:ea typeface="Microsoft YaHei UI" panose="020B0503020204020204" pitchFamily="34" charset="-122"/>
                <a:cs typeface="Montserrat"/>
                <a:sym typeface="Montserrat"/>
              </a:rPr>
            </a:br>
            <a:endParaRPr lang="en-IN" dirty="0">
              <a:solidFill>
                <a:schemeClr val="tx2">
                  <a:lumMod val="10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50E04CA7-79B6-4221-81EC-3BCA8A9E98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658" y="968978"/>
            <a:ext cx="3683239" cy="308415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CE86ACDA-8C33-469C-B652-4FBA1062E6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7803" y="584625"/>
            <a:ext cx="5010539" cy="385286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6FC23FD-6453-4B15-BA45-3D9ED56351C4}"/>
              </a:ext>
            </a:extLst>
          </p:cNvPr>
          <p:cNvSpPr txBox="1"/>
          <p:nvPr/>
        </p:nvSpPr>
        <p:spPr>
          <a:xfrm>
            <a:off x="0" y="4450675"/>
            <a:ext cx="9412236" cy="523220"/>
          </a:xfrm>
          <a:prstGeom prst="rect">
            <a:avLst/>
          </a:prstGeom>
          <a:noFill/>
        </p:spPr>
        <p:txBody>
          <a:bodyPr wrap="square">
            <a:spAutoFit/>
          </a:bodyPr>
          <a:lstStyle/>
          <a:p>
            <a:pPr algn="l">
              <a:buFont typeface="Arial" panose="020B0604020202020204" pitchFamily="34" charset="0"/>
              <a:buChar char="•"/>
            </a:pPr>
            <a:r>
              <a:rPr lang="en-GB" b="1" i="1" dirty="0">
                <a:solidFill>
                  <a:srgbClr val="212121"/>
                </a:solidFill>
                <a:effectLst/>
                <a:latin typeface="Roboto" panose="02000000000000000000" pitchFamily="2" charset="0"/>
              </a:rPr>
              <a:t>In the above bar plot and point plot which shows the use of rented bike in a holiday, and it clearly shows that,</a:t>
            </a:r>
            <a:endParaRPr lang="en-GB" b="0" i="0" dirty="0">
              <a:solidFill>
                <a:srgbClr val="212121"/>
              </a:solidFill>
              <a:effectLst/>
              <a:latin typeface="Roboto" panose="02000000000000000000" pitchFamily="2" charset="0"/>
            </a:endParaRPr>
          </a:p>
          <a:p>
            <a:pPr algn="l">
              <a:buFont typeface="Arial" panose="020B0604020202020204" pitchFamily="34" charset="0"/>
              <a:buChar char="•"/>
            </a:pPr>
            <a:r>
              <a:rPr lang="en-GB" b="1" i="1" dirty="0">
                <a:solidFill>
                  <a:srgbClr val="212121"/>
                </a:solidFill>
                <a:effectLst/>
                <a:latin typeface="Roboto" panose="02000000000000000000" pitchFamily="2" charset="0"/>
              </a:rPr>
              <a:t>plot shows that in holiday people uses the rented bike from 2pm-8pm</a:t>
            </a:r>
            <a:endParaRPr lang="en-GB" b="0" i="0" dirty="0">
              <a:solidFill>
                <a:srgbClr val="212121"/>
              </a:solidFill>
              <a:effectLst/>
              <a:latin typeface="Roboto" panose="02000000000000000000" pitchFamily="2" charset="0"/>
            </a:endParaRPr>
          </a:p>
        </p:txBody>
      </p:sp>
      <p:sp>
        <p:nvSpPr>
          <p:cNvPr id="9" name="Rectangle: Rounded Corners 8">
            <a:extLst>
              <a:ext uri="{FF2B5EF4-FFF2-40B4-BE49-F238E27FC236}">
                <a16:creationId xmlns:a16="http://schemas.microsoft.com/office/drawing/2014/main" id="{22028E1F-7FB0-429F-938E-7841FE64BD01}"/>
              </a:ext>
            </a:extLst>
          </p:cNvPr>
          <p:cNvSpPr/>
          <p:nvPr/>
        </p:nvSpPr>
        <p:spPr>
          <a:xfrm>
            <a:off x="205115" y="148436"/>
            <a:ext cx="7972148" cy="449288"/>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Exploratory Data Analysis(EDA)</a:t>
            </a:r>
            <a:endParaRPr lang="en-IN" b="1" i="1" dirty="0">
              <a:solidFill>
                <a:schemeClr val="accent2"/>
              </a:solidFill>
            </a:endParaRPr>
          </a:p>
        </p:txBody>
      </p:sp>
    </p:spTree>
    <p:extLst>
      <p:ext uri="{BB962C8B-B14F-4D97-AF65-F5344CB8AC3E}">
        <p14:creationId xmlns:p14="http://schemas.microsoft.com/office/powerpoint/2010/main" val="1082522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8BA2D2F9-D360-401E-A698-7443CF154A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3032" y="885933"/>
            <a:ext cx="3196318" cy="3088016"/>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27E0190A-E72A-4263-9249-6F10EE71D3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95979" y="640916"/>
            <a:ext cx="3873610" cy="32553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A10D888-1325-4EFC-ABA5-C87ACAA97499}"/>
              </a:ext>
            </a:extLst>
          </p:cNvPr>
          <p:cNvSpPr txBox="1"/>
          <p:nvPr/>
        </p:nvSpPr>
        <p:spPr>
          <a:xfrm>
            <a:off x="289249" y="3973949"/>
            <a:ext cx="3570724" cy="1200329"/>
          </a:xfrm>
          <a:prstGeom prst="rect">
            <a:avLst/>
          </a:prstGeom>
          <a:noFill/>
        </p:spPr>
        <p:txBody>
          <a:bodyPr wrap="square">
            <a:spAutoFit/>
          </a:bodyPr>
          <a:lstStyle/>
          <a:p>
            <a:pPr algn="l">
              <a:buFont typeface="Arial" panose="020B0604020202020204" pitchFamily="34" charset="0"/>
              <a:buChar char="•"/>
            </a:pPr>
            <a:r>
              <a:rPr lang="en-GB" sz="1200" i="1" dirty="0">
                <a:solidFill>
                  <a:srgbClr val="212121"/>
                </a:solidFill>
                <a:effectLst/>
                <a:latin typeface="Roboto" panose="02000000000000000000" pitchFamily="2" charset="0"/>
              </a:rPr>
              <a:t>The above graph shows that Rented Bike Count has moderate right skewness. Since the assumption of linear regression is that 'the distribution of dependent variable has to be normal', so we should perform some operation to make it normal.</a:t>
            </a:r>
            <a:endParaRPr lang="en-GB" sz="1200" i="0" dirty="0">
              <a:solidFill>
                <a:srgbClr val="212121"/>
              </a:solidFill>
              <a:effectLst/>
              <a:latin typeface="Roboto" panose="02000000000000000000" pitchFamily="2" charset="0"/>
            </a:endParaRPr>
          </a:p>
        </p:txBody>
      </p:sp>
      <p:sp>
        <p:nvSpPr>
          <p:cNvPr id="11" name="TextBox 10">
            <a:extLst>
              <a:ext uri="{FF2B5EF4-FFF2-40B4-BE49-F238E27FC236}">
                <a16:creationId xmlns:a16="http://schemas.microsoft.com/office/drawing/2014/main" id="{4456735D-A2A2-4280-A2D3-0B3AA40A938D}"/>
              </a:ext>
            </a:extLst>
          </p:cNvPr>
          <p:cNvSpPr txBox="1"/>
          <p:nvPr/>
        </p:nvSpPr>
        <p:spPr>
          <a:xfrm>
            <a:off x="4399451" y="4087085"/>
            <a:ext cx="4480100" cy="830997"/>
          </a:xfrm>
          <a:prstGeom prst="rect">
            <a:avLst/>
          </a:prstGeom>
          <a:noFill/>
        </p:spPr>
        <p:txBody>
          <a:bodyPr wrap="square">
            <a:spAutoFit/>
          </a:bodyPr>
          <a:lstStyle/>
          <a:p>
            <a:pPr algn="l">
              <a:buFont typeface="Arial" panose="020B0604020202020204" pitchFamily="34" charset="0"/>
              <a:buChar char="•"/>
            </a:pPr>
            <a:r>
              <a:rPr lang="en-GB" sz="1200" i="1" dirty="0">
                <a:solidFill>
                  <a:srgbClr val="212121"/>
                </a:solidFill>
                <a:effectLst/>
                <a:latin typeface="Roboto" panose="02000000000000000000" pitchFamily="2" charset="0"/>
              </a:rPr>
              <a:t>Since we have generic rule of applying Square root for the skewed variable in order to make it normal .After applying Square root to the skewed Rented Bike Count, here we get almost normal distribution.</a:t>
            </a:r>
            <a:endParaRPr lang="en-GB" sz="1200" i="0" dirty="0">
              <a:solidFill>
                <a:srgbClr val="212121"/>
              </a:solidFill>
              <a:effectLst/>
              <a:latin typeface="Roboto" panose="02000000000000000000" pitchFamily="2" charset="0"/>
            </a:endParaRPr>
          </a:p>
        </p:txBody>
      </p:sp>
      <p:sp>
        <p:nvSpPr>
          <p:cNvPr id="12" name="Rectangle: Rounded Corners 11">
            <a:extLst>
              <a:ext uri="{FF2B5EF4-FFF2-40B4-BE49-F238E27FC236}">
                <a16:creationId xmlns:a16="http://schemas.microsoft.com/office/drawing/2014/main" id="{1AAA7C4F-53A1-4901-94A7-3D18FC29EFEB}"/>
              </a:ext>
            </a:extLst>
          </p:cNvPr>
          <p:cNvSpPr/>
          <p:nvPr/>
        </p:nvSpPr>
        <p:spPr>
          <a:xfrm>
            <a:off x="388782" y="52531"/>
            <a:ext cx="7972148" cy="449288"/>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Analysing numerical variables and Feature Processing</a:t>
            </a:r>
            <a:endParaRPr lang="en-IN" b="1" i="1" dirty="0">
              <a:solidFill>
                <a:schemeClr val="accent2"/>
              </a:solidFill>
            </a:endParaRPr>
          </a:p>
        </p:txBody>
      </p:sp>
      <p:sp>
        <p:nvSpPr>
          <p:cNvPr id="14" name="TextBox 13">
            <a:extLst>
              <a:ext uri="{FF2B5EF4-FFF2-40B4-BE49-F238E27FC236}">
                <a16:creationId xmlns:a16="http://schemas.microsoft.com/office/drawing/2014/main" id="{FDA0B7CE-8071-4981-9987-E503EABE1340}"/>
              </a:ext>
            </a:extLst>
          </p:cNvPr>
          <p:cNvSpPr txBox="1"/>
          <p:nvPr/>
        </p:nvSpPr>
        <p:spPr>
          <a:xfrm rot="16200000">
            <a:off x="2113451" y="1447279"/>
            <a:ext cx="4572000" cy="307777"/>
          </a:xfrm>
          <a:prstGeom prst="rect">
            <a:avLst/>
          </a:prstGeom>
          <a:noFill/>
        </p:spPr>
        <p:txBody>
          <a:bodyPr wrap="square">
            <a:spAutoFit/>
          </a:bodyPr>
          <a:lstStyle/>
          <a:p>
            <a:r>
              <a:rPr lang="en-IN" dirty="0"/>
              <a:t>distribution of dependent variable</a:t>
            </a:r>
          </a:p>
        </p:txBody>
      </p:sp>
    </p:spTree>
    <p:extLst>
      <p:ext uri="{BB962C8B-B14F-4D97-AF65-F5344CB8AC3E}">
        <p14:creationId xmlns:p14="http://schemas.microsoft.com/office/powerpoint/2010/main" val="39280349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6B1FC4BE-94F3-4343-AF4E-2F5112C3925B}"/>
              </a:ext>
            </a:extLst>
          </p:cNvPr>
          <p:cNvSpPr/>
          <p:nvPr/>
        </p:nvSpPr>
        <p:spPr>
          <a:xfrm>
            <a:off x="231859" y="129790"/>
            <a:ext cx="7989904" cy="488421"/>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0" dirty="0">
                <a:effectLst/>
                <a:latin typeface="-apple-system"/>
              </a:rPr>
              <a:t> </a:t>
            </a:r>
          </a:p>
          <a:p>
            <a:r>
              <a:rPr lang="en-GB" b="1" i="0" dirty="0">
                <a:effectLst/>
                <a:latin typeface="-apple-system"/>
              </a:rPr>
              <a:t>Distribution of our Independent Variable</a:t>
            </a:r>
          </a:p>
          <a:p>
            <a:endParaRPr lang="en-IN" b="1" i="1" dirty="0">
              <a:solidFill>
                <a:schemeClr val="tx2">
                  <a:lumMod val="10000"/>
                </a:schemeClr>
              </a:solidFill>
            </a:endParaRPr>
          </a:p>
        </p:txBody>
      </p:sp>
      <p:pic>
        <p:nvPicPr>
          <p:cNvPr id="6146" name="Picture 2">
            <a:extLst>
              <a:ext uri="{FF2B5EF4-FFF2-40B4-BE49-F238E27FC236}">
                <a16:creationId xmlns:a16="http://schemas.microsoft.com/office/drawing/2014/main" id="{AE7640FD-0D30-4AC4-A08C-2C5D2331EA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930" y="742815"/>
            <a:ext cx="2360353" cy="2274239"/>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3347D0EE-981A-4197-A9D6-46166A967B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929" y="2942409"/>
            <a:ext cx="2360354" cy="1996656"/>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F43677E4-AC77-45E8-A942-2AF0B0177F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0667" y="742814"/>
            <a:ext cx="2360353" cy="2274240"/>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A29466EE-CBB5-4BE4-B9E9-2FF91C6F5A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32646" y="3067014"/>
            <a:ext cx="2268373" cy="1872051"/>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a:extLst>
              <a:ext uri="{FF2B5EF4-FFF2-40B4-BE49-F238E27FC236}">
                <a16:creationId xmlns:a16="http://schemas.microsoft.com/office/drawing/2014/main" id="{D409FA20-7FA1-4C13-A56A-DCCAA0C28EC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70382" y="771458"/>
            <a:ext cx="2043404" cy="2216954"/>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12">
            <a:extLst>
              <a:ext uri="{FF2B5EF4-FFF2-40B4-BE49-F238E27FC236}">
                <a16:creationId xmlns:a16="http://schemas.microsoft.com/office/drawing/2014/main" id="{E3BB33AE-6CBB-44FC-A426-2D38462B764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70382" y="3141659"/>
            <a:ext cx="2123520" cy="1872051"/>
          </a:xfrm>
          <a:prstGeom prst="rect">
            <a:avLst/>
          </a:prstGeom>
          <a:noFill/>
          <a:extLst>
            <a:ext uri="{909E8E84-426E-40DD-AFC4-6F175D3DCCD1}">
              <a14:hiddenFill xmlns:a14="http://schemas.microsoft.com/office/drawing/2010/main">
                <a:solidFill>
                  <a:srgbClr val="FFFFFF"/>
                </a:solidFill>
              </a14:hiddenFill>
            </a:ext>
          </a:extLst>
        </p:spPr>
      </p:pic>
      <p:pic>
        <p:nvPicPr>
          <p:cNvPr id="6158" name="Picture 14">
            <a:extLst>
              <a:ext uri="{FF2B5EF4-FFF2-40B4-BE49-F238E27FC236}">
                <a16:creationId xmlns:a16="http://schemas.microsoft.com/office/drawing/2014/main" id="{0979CC2D-B03F-41DC-8C1E-63B95ACAD8D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283148" y="817459"/>
            <a:ext cx="1725288" cy="2199595"/>
          </a:xfrm>
          <a:prstGeom prst="rect">
            <a:avLst/>
          </a:prstGeom>
          <a:noFill/>
          <a:extLst>
            <a:ext uri="{909E8E84-426E-40DD-AFC4-6F175D3DCCD1}">
              <a14:hiddenFill xmlns:a14="http://schemas.microsoft.com/office/drawing/2010/main">
                <a:solidFill>
                  <a:srgbClr val="FFFFFF"/>
                </a:solidFill>
              </a14:hiddenFill>
            </a:ext>
          </a:extLst>
        </p:spPr>
      </p:pic>
      <p:pic>
        <p:nvPicPr>
          <p:cNvPr id="6160" name="Picture 16">
            <a:extLst>
              <a:ext uri="{FF2B5EF4-FFF2-40B4-BE49-F238E27FC236}">
                <a16:creationId xmlns:a16="http://schemas.microsoft.com/office/drawing/2014/main" id="{DDD3BCB9-B9DC-49A4-AC61-19BDB67E81A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193902" y="3017054"/>
            <a:ext cx="1894650" cy="1996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05997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0BD80921-28F5-43FA-B700-51FBA99DDA1B}"/>
              </a:ext>
            </a:extLst>
          </p:cNvPr>
          <p:cNvSpPr/>
          <p:nvPr/>
        </p:nvSpPr>
        <p:spPr>
          <a:xfrm>
            <a:off x="79899" y="115674"/>
            <a:ext cx="7989904" cy="591897"/>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a:solidFill>
                  <a:schemeClr val="tx2">
                    <a:lumMod val="10000"/>
                  </a:schemeClr>
                </a:solidFill>
              </a:rPr>
              <a:t> correletion betweeen variables using Correlation heatmap</a:t>
            </a:r>
            <a:endParaRPr lang="en-IN" b="1" i="1" dirty="0">
              <a:solidFill>
                <a:schemeClr val="tx2">
                  <a:lumMod val="10000"/>
                </a:schemeClr>
              </a:solidFill>
            </a:endParaRPr>
          </a:p>
        </p:txBody>
      </p:sp>
      <p:pic>
        <p:nvPicPr>
          <p:cNvPr id="7170" name="Picture 2">
            <a:extLst>
              <a:ext uri="{FF2B5EF4-FFF2-40B4-BE49-F238E27FC236}">
                <a16:creationId xmlns:a16="http://schemas.microsoft.com/office/drawing/2014/main" id="{563557F0-0BBD-408E-9231-D49259DD1B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899" y="846527"/>
            <a:ext cx="4721290" cy="403238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DC6E84FE-A385-4501-9AC6-7E08F924322C}"/>
              </a:ext>
            </a:extLst>
          </p:cNvPr>
          <p:cNvSpPr txBox="1"/>
          <p:nvPr/>
        </p:nvSpPr>
        <p:spPr>
          <a:xfrm>
            <a:off x="5029199" y="1113024"/>
            <a:ext cx="3760238" cy="3231654"/>
          </a:xfrm>
          <a:prstGeom prst="rect">
            <a:avLst/>
          </a:prstGeom>
          <a:noFill/>
        </p:spPr>
        <p:txBody>
          <a:bodyPr wrap="square">
            <a:spAutoFit/>
          </a:bodyPr>
          <a:lstStyle/>
          <a:p>
            <a:r>
              <a:rPr lang="en-GB" sz="1200" dirty="0"/>
              <a:t>We can observe on the heatmap that on the target variable line the most positively correlated variables to the rent are :</a:t>
            </a:r>
          </a:p>
          <a:p>
            <a:endParaRPr lang="en-GB" sz="1200" dirty="0"/>
          </a:p>
          <a:p>
            <a:pPr marL="171450" indent="-171450">
              <a:buFont typeface="Arial" panose="020B0604020202020204" pitchFamily="34" charset="0"/>
              <a:buChar char="•"/>
            </a:pPr>
            <a:r>
              <a:rPr lang="en-GB" sz="1200" dirty="0"/>
              <a:t>the temperature</a:t>
            </a:r>
          </a:p>
          <a:p>
            <a:pPr marL="171450" indent="-171450">
              <a:buFont typeface="Arial" panose="020B0604020202020204" pitchFamily="34" charset="0"/>
              <a:buChar char="•"/>
            </a:pPr>
            <a:r>
              <a:rPr lang="en-GB" sz="1200" dirty="0"/>
              <a:t>the dew point temperature</a:t>
            </a:r>
          </a:p>
          <a:p>
            <a:pPr marL="171450" indent="-171450">
              <a:buFont typeface="Arial" panose="020B0604020202020204" pitchFamily="34" charset="0"/>
              <a:buChar char="•"/>
            </a:pPr>
            <a:r>
              <a:rPr lang="en-GB" sz="1200" dirty="0"/>
              <a:t>the solar radiation</a:t>
            </a:r>
          </a:p>
          <a:p>
            <a:r>
              <a:rPr lang="en-GB" sz="1200" dirty="0"/>
              <a:t>And most negatively correlated variables are:</a:t>
            </a:r>
          </a:p>
          <a:p>
            <a:pPr marL="171450" indent="-171450">
              <a:buFont typeface="Arial" panose="020B0604020202020204" pitchFamily="34" charset="0"/>
              <a:buChar char="•"/>
            </a:pPr>
            <a:r>
              <a:rPr lang="en-GB" sz="1200" dirty="0"/>
              <a:t>Humidity</a:t>
            </a:r>
          </a:p>
          <a:p>
            <a:pPr marL="171450" indent="-171450">
              <a:buFont typeface="Arial" panose="020B0604020202020204" pitchFamily="34" charset="0"/>
              <a:buChar char="•"/>
            </a:pPr>
            <a:r>
              <a:rPr lang="en-GB" sz="1200" dirty="0"/>
              <a:t>Rainfall</a:t>
            </a:r>
          </a:p>
          <a:p>
            <a:r>
              <a:rPr lang="en-GB" sz="1200" dirty="0"/>
              <a:t>From the above correlation heatmap, We see that there is a positive correlation between columns 'Temperature' and 'Dew point temperature' i.e. 0.91 so even if we drop this column then it don't affects the outcome of our analysis. And they have the same variations.. so we can drop the column 'Dew point temperature(°C)'.</a:t>
            </a:r>
            <a:endParaRPr lang="en-IN" sz="1200" dirty="0"/>
          </a:p>
        </p:txBody>
      </p:sp>
    </p:spTree>
    <p:extLst>
      <p:ext uri="{BB962C8B-B14F-4D97-AF65-F5344CB8AC3E}">
        <p14:creationId xmlns:p14="http://schemas.microsoft.com/office/powerpoint/2010/main" val="3416926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9E8C7C1B-A2F6-4079-8ED7-8F55907BE960}"/>
              </a:ext>
            </a:extLst>
          </p:cNvPr>
          <p:cNvSpPr/>
          <p:nvPr/>
        </p:nvSpPr>
        <p:spPr>
          <a:xfrm>
            <a:off x="79899" y="115674"/>
            <a:ext cx="7989904" cy="488421"/>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a:solidFill>
                  <a:schemeClr val="tx2">
                    <a:lumMod val="10000"/>
                  </a:schemeClr>
                </a:solidFill>
              </a:rPr>
              <a:t>Label Encoding:</a:t>
            </a:r>
            <a:endParaRPr lang="en-IN" b="1" i="1" dirty="0">
              <a:solidFill>
                <a:schemeClr val="tx2">
                  <a:lumMod val="10000"/>
                </a:schemeClr>
              </a:solidFill>
            </a:endParaRPr>
          </a:p>
        </p:txBody>
      </p:sp>
      <p:sp>
        <p:nvSpPr>
          <p:cNvPr id="7" name="TextBox 6">
            <a:extLst>
              <a:ext uri="{FF2B5EF4-FFF2-40B4-BE49-F238E27FC236}">
                <a16:creationId xmlns:a16="http://schemas.microsoft.com/office/drawing/2014/main" id="{BE30D2EB-48A8-408E-9F52-7B015DB8A4E8}"/>
              </a:ext>
            </a:extLst>
          </p:cNvPr>
          <p:cNvSpPr txBox="1"/>
          <p:nvPr/>
        </p:nvSpPr>
        <p:spPr>
          <a:xfrm>
            <a:off x="410548" y="911872"/>
            <a:ext cx="8192276" cy="523220"/>
          </a:xfrm>
          <a:prstGeom prst="rect">
            <a:avLst/>
          </a:prstGeom>
          <a:noFill/>
        </p:spPr>
        <p:txBody>
          <a:bodyPr wrap="square">
            <a:spAutoFit/>
          </a:bodyPr>
          <a:lstStyle/>
          <a:p>
            <a:r>
              <a:rPr lang="en-GB" dirty="0"/>
              <a:t>A dataset may contain various type of values, sometimes it consists of categorical values. So, in-order to use those categorical value for programming efficiently we create dummy variables.</a:t>
            </a:r>
            <a:endParaRPr lang="en-IN" dirty="0"/>
          </a:p>
        </p:txBody>
      </p:sp>
      <p:sp>
        <p:nvSpPr>
          <p:cNvPr id="9" name="TextBox 8">
            <a:extLst>
              <a:ext uri="{FF2B5EF4-FFF2-40B4-BE49-F238E27FC236}">
                <a16:creationId xmlns:a16="http://schemas.microsoft.com/office/drawing/2014/main" id="{F52EBFBA-27EF-40EB-A580-16795C0BC167}"/>
              </a:ext>
            </a:extLst>
          </p:cNvPr>
          <p:cNvSpPr txBox="1"/>
          <p:nvPr/>
        </p:nvSpPr>
        <p:spPr>
          <a:xfrm>
            <a:off x="410548" y="1454552"/>
            <a:ext cx="4572000" cy="338554"/>
          </a:xfrm>
          <a:prstGeom prst="rect">
            <a:avLst/>
          </a:prstGeom>
          <a:noFill/>
        </p:spPr>
        <p:txBody>
          <a:bodyPr wrap="square">
            <a:spAutoFit/>
          </a:bodyPr>
          <a:lstStyle/>
          <a:p>
            <a:r>
              <a:rPr lang="en-IN" sz="1600" b="1" i="1" dirty="0"/>
              <a:t>one hot encoding</a:t>
            </a:r>
          </a:p>
        </p:txBody>
      </p:sp>
      <p:sp>
        <p:nvSpPr>
          <p:cNvPr id="11" name="TextBox 10">
            <a:extLst>
              <a:ext uri="{FF2B5EF4-FFF2-40B4-BE49-F238E27FC236}">
                <a16:creationId xmlns:a16="http://schemas.microsoft.com/office/drawing/2014/main" id="{4F7DCEE7-118A-4748-9A04-F745F363CF55}"/>
              </a:ext>
            </a:extLst>
          </p:cNvPr>
          <p:cNvSpPr txBox="1"/>
          <p:nvPr/>
        </p:nvSpPr>
        <p:spPr>
          <a:xfrm>
            <a:off x="410548" y="1793106"/>
            <a:ext cx="7507655" cy="1384995"/>
          </a:xfrm>
          <a:prstGeom prst="rect">
            <a:avLst/>
          </a:prstGeom>
          <a:noFill/>
        </p:spPr>
        <p:txBody>
          <a:bodyPr wrap="square">
            <a:spAutoFit/>
          </a:bodyPr>
          <a:lstStyle/>
          <a:p>
            <a:pPr marL="285750" indent="-285750">
              <a:buFont typeface="Arial" panose="020B0604020202020204" pitchFamily="34" charset="0"/>
              <a:buChar char="•"/>
            </a:pPr>
            <a:r>
              <a:rPr lang="en-GB" dirty="0"/>
              <a:t>A one hot encoding allows the representation of categorical data to be more expressive. Many machine learning algorithms cannot work with categorical data directly.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categories must be converted into numbers.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This is required for both input and output variables that are categorical.</a:t>
            </a:r>
            <a:endParaRPr lang="en-IN" dirty="0"/>
          </a:p>
        </p:txBody>
      </p:sp>
      <p:sp>
        <p:nvSpPr>
          <p:cNvPr id="13" name="TextBox 12">
            <a:extLst>
              <a:ext uri="{FF2B5EF4-FFF2-40B4-BE49-F238E27FC236}">
                <a16:creationId xmlns:a16="http://schemas.microsoft.com/office/drawing/2014/main" id="{88AE7C1A-0F54-4039-BD08-AC8ADF7E229D}"/>
              </a:ext>
            </a:extLst>
          </p:cNvPr>
          <p:cNvSpPr txBox="1"/>
          <p:nvPr/>
        </p:nvSpPr>
        <p:spPr>
          <a:xfrm>
            <a:off x="4450701" y="3178101"/>
            <a:ext cx="4282751" cy="2031325"/>
          </a:xfrm>
          <a:prstGeom prst="rect">
            <a:avLst/>
          </a:prstGeom>
          <a:noFill/>
        </p:spPr>
        <p:txBody>
          <a:bodyPr wrap="square">
            <a:spAutoFit/>
          </a:bodyPr>
          <a:lstStyle/>
          <a:p>
            <a:r>
              <a:rPr lang="en-IN" b="0" dirty="0">
                <a:solidFill>
                  <a:srgbClr val="0000FF"/>
                </a:solidFill>
                <a:effectLst/>
                <a:latin typeface="Courier New" panose="02070309020205020404" pitchFamily="49" charset="0"/>
              </a:rPr>
              <a:t>##Example function def</a:t>
            </a:r>
            <a:r>
              <a:rPr lang="en-IN" b="0" dirty="0">
                <a:solidFill>
                  <a:srgbClr val="000000"/>
                </a:solidFill>
                <a:effectLst/>
                <a:latin typeface="Courier New" panose="02070309020205020404" pitchFamily="49" charset="0"/>
              </a:rPr>
              <a:t> </a:t>
            </a:r>
            <a:r>
              <a:rPr lang="en-IN" b="0" dirty="0" err="1">
                <a:solidFill>
                  <a:srgbClr val="795E26"/>
                </a:solidFill>
                <a:effectLst/>
                <a:latin typeface="Courier New" panose="02070309020205020404" pitchFamily="49" charset="0"/>
              </a:rPr>
              <a:t>one_hot_encoding</a:t>
            </a:r>
            <a:r>
              <a:rPr lang="en-IN" b="0" dirty="0">
                <a:solidFill>
                  <a:srgbClr val="000000"/>
                </a:solidFill>
                <a:effectLst/>
                <a:latin typeface="Courier New" panose="02070309020205020404" pitchFamily="49" charset="0"/>
              </a:rPr>
              <a:t>(</a:t>
            </a:r>
            <a:r>
              <a:rPr lang="en-IN" b="0" dirty="0">
                <a:solidFill>
                  <a:srgbClr val="001080"/>
                </a:solidFill>
                <a:effectLst/>
                <a:latin typeface="Courier New" panose="02070309020205020404" pitchFamily="49" charset="0"/>
              </a:rPr>
              <a:t>data</a:t>
            </a:r>
            <a:r>
              <a:rPr lang="en-IN" b="0" dirty="0">
                <a:solidFill>
                  <a:srgbClr val="000000"/>
                </a:solidFill>
                <a:effectLst/>
                <a:latin typeface="Courier New" panose="02070309020205020404" pitchFamily="49" charset="0"/>
              </a:rPr>
              <a:t>, </a:t>
            </a:r>
            <a:r>
              <a:rPr lang="en-IN" b="0" dirty="0">
                <a:solidFill>
                  <a:srgbClr val="001080"/>
                </a:solidFill>
                <a:effectLst/>
                <a:latin typeface="Courier New" panose="02070309020205020404" pitchFamily="49" charset="0"/>
              </a:rPr>
              <a:t>column</a:t>
            </a:r>
            <a:r>
              <a:rPr lang="en-IN" b="0" dirty="0">
                <a:solidFill>
                  <a:srgbClr val="000000"/>
                </a:solidFill>
                <a:effectLst/>
                <a:latin typeface="Courier New" panose="02070309020205020404" pitchFamily="49" charset="0"/>
              </a:rPr>
              <a:t>):</a:t>
            </a:r>
          </a:p>
          <a:p>
            <a:r>
              <a:rPr lang="en-IN" b="0" dirty="0">
                <a:solidFill>
                  <a:srgbClr val="000000"/>
                </a:solidFill>
                <a:effectLst/>
                <a:latin typeface="Courier New" panose="02070309020205020404" pitchFamily="49" charset="0"/>
              </a:rPr>
              <a:t>    data = </a:t>
            </a:r>
            <a:r>
              <a:rPr lang="en-IN" b="0" dirty="0" err="1">
                <a:solidFill>
                  <a:srgbClr val="000000"/>
                </a:solidFill>
                <a:effectLst/>
                <a:latin typeface="Courier New" panose="02070309020205020404" pitchFamily="49" charset="0"/>
              </a:rPr>
              <a:t>pd.concat</a:t>
            </a:r>
            <a:r>
              <a:rPr lang="en-IN" b="0" dirty="0">
                <a:solidFill>
                  <a:srgbClr val="000000"/>
                </a:solidFill>
                <a:effectLst/>
                <a:latin typeface="Courier New" panose="02070309020205020404" pitchFamily="49" charset="0"/>
              </a:rPr>
              <a:t>([data, </a:t>
            </a:r>
            <a:r>
              <a:rPr lang="en-IN" b="0" dirty="0" err="1">
                <a:solidFill>
                  <a:srgbClr val="000000"/>
                </a:solidFill>
                <a:effectLst/>
                <a:latin typeface="Courier New" panose="02070309020205020404" pitchFamily="49" charset="0"/>
              </a:rPr>
              <a:t>pd.get_dummies</a:t>
            </a:r>
            <a:r>
              <a:rPr lang="en-IN" b="0" dirty="0">
                <a:solidFill>
                  <a:srgbClr val="000000"/>
                </a:solidFill>
                <a:effectLst/>
                <a:latin typeface="Courier New" panose="02070309020205020404" pitchFamily="49" charset="0"/>
              </a:rPr>
              <a:t>(data[column], prefix=column, </a:t>
            </a:r>
            <a:r>
              <a:rPr lang="en-IN" b="0" dirty="0" err="1">
                <a:solidFill>
                  <a:srgbClr val="000000"/>
                </a:solidFill>
                <a:effectLst/>
                <a:latin typeface="Courier New" panose="02070309020205020404" pitchFamily="49" charset="0"/>
              </a:rPr>
              <a:t>drop_first</a:t>
            </a:r>
            <a:r>
              <a:rPr lang="en-IN" b="0" dirty="0">
                <a:solidFill>
                  <a:srgbClr val="000000"/>
                </a:solidFill>
                <a:effectLst/>
                <a:latin typeface="Courier New" panose="02070309020205020404" pitchFamily="49" charset="0"/>
              </a:rPr>
              <a:t>=</a:t>
            </a:r>
            <a:r>
              <a:rPr lang="en-IN" b="0" dirty="0">
                <a:solidFill>
                  <a:srgbClr val="0000FF"/>
                </a:solidFill>
                <a:effectLst/>
                <a:latin typeface="Courier New" panose="02070309020205020404" pitchFamily="49" charset="0"/>
              </a:rPr>
              <a:t>True</a:t>
            </a:r>
            <a:r>
              <a:rPr lang="en-IN" b="0" dirty="0">
                <a:solidFill>
                  <a:srgbClr val="000000"/>
                </a:solidFill>
                <a:effectLst/>
                <a:latin typeface="Courier New" panose="02070309020205020404" pitchFamily="49" charset="0"/>
              </a:rPr>
              <a:t>)], axis=</a:t>
            </a:r>
            <a:r>
              <a:rPr lang="en-IN" b="0" dirty="0">
                <a:solidFill>
                  <a:srgbClr val="09885A"/>
                </a:solidFill>
                <a:effectLst/>
                <a:latin typeface="Courier New" panose="02070309020205020404" pitchFamily="49" charset="0"/>
              </a:rPr>
              <a:t>1</a:t>
            </a:r>
            <a:r>
              <a:rPr lang="en-IN" b="0" dirty="0">
                <a:solidFill>
                  <a:srgbClr val="000000"/>
                </a:solidFill>
                <a:effectLst/>
                <a:latin typeface="Courier New" panose="02070309020205020404" pitchFamily="49" charset="0"/>
              </a:rPr>
              <a:t>)</a:t>
            </a:r>
          </a:p>
          <a:p>
            <a:r>
              <a:rPr lang="en-IN" b="0" dirty="0">
                <a:solidFill>
                  <a:srgbClr val="000000"/>
                </a:solidFill>
                <a:effectLst/>
                <a:latin typeface="Courier New" panose="02070309020205020404" pitchFamily="49" charset="0"/>
              </a:rPr>
              <a:t>    data = </a:t>
            </a:r>
            <a:r>
              <a:rPr lang="en-IN" b="0" dirty="0" err="1">
                <a:solidFill>
                  <a:srgbClr val="000000"/>
                </a:solidFill>
                <a:effectLst/>
                <a:latin typeface="Courier New" panose="02070309020205020404" pitchFamily="49" charset="0"/>
              </a:rPr>
              <a:t>data.drop</a:t>
            </a:r>
            <a:r>
              <a:rPr lang="en-IN" b="0" dirty="0">
                <a:solidFill>
                  <a:srgbClr val="000000"/>
                </a:solidFill>
                <a:effectLst/>
                <a:latin typeface="Courier New" panose="02070309020205020404" pitchFamily="49" charset="0"/>
              </a:rPr>
              <a:t>([column], axis=</a:t>
            </a:r>
            <a:r>
              <a:rPr lang="en-IN" b="0" dirty="0">
                <a:solidFill>
                  <a:srgbClr val="09885A"/>
                </a:solidFill>
                <a:effectLst/>
                <a:latin typeface="Courier New" panose="02070309020205020404" pitchFamily="49" charset="0"/>
              </a:rPr>
              <a:t>1</a:t>
            </a:r>
            <a:r>
              <a:rPr lang="en-IN" b="0" dirty="0">
                <a:solidFill>
                  <a:srgbClr val="000000"/>
                </a:solidFill>
                <a:effectLst/>
                <a:latin typeface="Courier New" panose="02070309020205020404" pitchFamily="49" charset="0"/>
              </a:rPr>
              <a:t>)</a:t>
            </a:r>
          </a:p>
          <a:p>
            <a:r>
              <a:rPr lang="en-IN" b="0" dirty="0">
                <a:solidFill>
                  <a:srgbClr val="000000"/>
                </a:solidFill>
                <a:effectLst/>
                <a:latin typeface="Courier New" panose="02070309020205020404" pitchFamily="49" charset="0"/>
              </a:rPr>
              <a:t>    </a:t>
            </a:r>
            <a:r>
              <a:rPr lang="en-IN" b="0" dirty="0">
                <a:solidFill>
                  <a:srgbClr val="AF00DB"/>
                </a:solidFill>
                <a:effectLst/>
                <a:latin typeface="Courier New" panose="02070309020205020404" pitchFamily="49" charset="0"/>
              </a:rPr>
              <a:t>return</a:t>
            </a:r>
            <a:r>
              <a:rPr lang="en-IN" b="0" dirty="0">
                <a:solidFill>
                  <a:srgbClr val="000000"/>
                </a:solidFill>
                <a:effectLst/>
                <a:latin typeface="Courier New" panose="02070309020205020404" pitchFamily="49" charset="0"/>
              </a:rPr>
              <a:t> data</a:t>
            </a:r>
          </a:p>
          <a:p>
            <a:br>
              <a:rPr lang="en-IN" b="0" dirty="0">
                <a:solidFill>
                  <a:srgbClr val="000000"/>
                </a:solidFill>
                <a:effectLst/>
                <a:latin typeface="Courier New" panose="02070309020205020404" pitchFamily="49" charset="0"/>
              </a:rPr>
            </a:br>
            <a:endParaRPr lang="en-IN" b="0" dirty="0">
              <a:solidFill>
                <a:srgbClr val="000000"/>
              </a:solidFill>
              <a:effectLst/>
              <a:latin typeface="Courier New" panose="02070309020205020404" pitchFamily="49" charset="0"/>
            </a:endParaRPr>
          </a:p>
        </p:txBody>
      </p:sp>
    </p:spTree>
    <p:extLst>
      <p:ext uri="{BB962C8B-B14F-4D97-AF65-F5344CB8AC3E}">
        <p14:creationId xmlns:p14="http://schemas.microsoft.com/office/powerpoint/2010/main" val="16300855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FA5359CF-73DF-4ACC-A54B-7EDA621BE03A}"/>
              </a:ext>
            </a:extLst>
          </p:cNvPr>
          <p:cNvSpPr/>
          <p:nvPr/>
        </p:nvSpPr>
        <p:spPr>
          <a:xfrm>
            <a:off x="491872" y="81069"/>
            <a:ext cx="7989904" cy="488421"/>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2">
                    <a:lumMod val="10000"/>
                  </a:schemeClr>
                </a:solidFill>
              </a:rPr>
              <a:t>                Model development using different algorithms</a:t>
            </a:r>
          </a:p>
        </p:txBody>
      </p:sp>
      <p:pic>
        <p:nvPicPr>
          <p:cNvPr id="6" name="Graphic 5" descr="Gears">
            <a:extLst>
              <a:ext uri="{FF2B5EF4-FFF2-40B4-BE49-F238E27FC236}">
                <a16:creationId xmlns:a16="http://schemas.microsoft.com/office/drawing/2014/main" id="{15E967D5-B38D-4B4A-9D92-8B31C30CA50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9500" y="97787"/>
            <a:ext cx="471703" cy="471703"/>
          </a:xfrm>
          <a:prstGeom prst="rect">
            <a:avLst/>
          </a:prstGeom>
        </p:spPr>
      </p:pic>
      <p:sp>
        <p:nvSpPr>
          <p:cNvPr id="8" name="TextBox 7">
            <a:extLst>
              <a:ext uri="{FF2B5EF4-FFF2-40B4-BE49-F238E27FC236}">
                <a16:creationId xmlns:a16="http://schemas.microsoft.com/office/drawing/2014/main" id="{D622727E-ECC3-4FA7-93AB-80641F43ECC1}"/>
              </a:ext>
            </a:extLst>
          </p:cNvPr>
          <p:cNvSpPr txBox="1"/>
          <p:nvPr/>
        </p:nvSpPr>
        <p:spPr>
          <a:xfrm>
            <a:off x="819500" y="848312"/>
            <a:ext cx="4572000" cy="523220"/>
          </a:xfrm>
          <a:prstGeom prst="rect">
            <a:avLst/>
          </a:prstGeom>
          <a:noFill/>
        </p:spPr>
        <p:txBody>
          <a:bodyPr wrap="square">
            <a:spAutoFit/>
          </a:bodyPr>
          <a:lstStyle/>
          <a:p>
            <a:r>
              <a:rPr lang="en-GB" dirty="0"/>
              <a:t>we implemented 7 machine learning algorithms</a:t>
            </a:r>
          </a:p>
          <a:p>
            <a:endParaRPr lang="en-IN" dirty="0"/>
          </a:p>
        </p:txBody>
      </p:sp>
      <p:graphicFrame>
        <p:nvGraphicFramePr>
          <p:cNvPr id="3" name="Table 2">
            <a:extLst>
              <a:ext uri="{FF2B5EF4-FFF2-40B4-BE49-F238E27FC236}">
                <a16:creationId xmlns:a16="http://schemas.microsoft.com/office/drawing/2014/main" id="{A868017C-4EFB-4350-ADFE-6BA9BF0E73A3}"/>
              </a:ext>
            </a:extLst>
          </p:cNvPr>
          <p:cNvGraphicFramePr>
            <a:graphicFrameLocks noGrp="1"/>
          </p:cNvGraphicFramePr>
          <p:nvPr>
            <p:extLst>
              <p:ext uri="{D42A27DB-BD31-4B8C-83A1-F6EECF244321}">
                <p14:modId xmlns:p14="http://schemas.microsoft.com/office/powerpoint/2010/main" val="1010981576"/>
              </p:ext>
            </p:extLst>
          </p:nvPr>
        </p:nvGraphicFramePr>
        <p:xfrm>
          <a:off x="1408922" y="1152525"/>
          <a:ext cx="3982578" cy="3693987"/>
        </p:xfrm>
        <a:graphic>
          <a:graphicData uri="http://schemas.openxmlformats.org/drawingml/2006/table">
            <a:tbl>
              <a:tblPr/>
              <a:tblGrid>
                <a:gridCol w="3982578">
                  <a:extLst>
                    <a:ext uri="{9D8B030D-6E8A-4147-A177-3AD203B41FA5}">
                      <a16:colId xmlns:a16="http://schemas.microsoft.com/office/drawing/2014/main" val="3172090126"/>
                    </a:ext>
                  </a:extLst>
                </a:gridCol>
              </a:tblGrid>
              <a:tr h="427019">
                <a:tc>
                  <a:txBody>
                    <a:bodyPr/>
                    <a:lstStyle/>
                    <a:p>
                      <a:pPr marL="285750" indent="-285750" algn="l">
                        <a:buFont typeface="Wingdings" panose="05000000000000000000" pitchFamily="2" charset="2"/>
                        <a:buChar char="v"/>
                      </a:pPr>
                      <a:r>
                        <a:rPr lang="en-IN" sz="1500" baseline="0" dirty="0">
                          <a:solidFill>
                            <a:schemeClr val="tx1"/>
                          </a:solidFill>
                          <a:effectLst/>
                        </a:rPr>
                        <a:t>Linear regression</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1260177814"/>
                  </a:ext>
                </a:extLst>
              </a:tr>
              <a:tr h="327940">
                <a:tc>
                  <a:txBody>
                    <a:bodyPr/>
                    <a:lstStyle/>
                    <a:p>
                      <a:pPr marL="285750" indent="-285750" algn="l">
                        <a:buFont typeface="Wingdings" panose="05000000000000000000" pitchFamily="2" charset="2"/>
                        <a:buChar char="v"/>
                      </a:pPr>
                      <a:r>
                        <a:rPr lang="en-IN" sz="1500" baseline="0" dirty="0">
                          <a:solidFill>
                            <a:schemeClr val="tx1"/>
                          </a:solidFill>
                          <a:effectLst/>
                        </a:rPr>
                        <a:t>Lasso regression</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3789008764"/>
                  </a:ext>
                </a:extLst>
              </a:tr>
              <a:tr h="415838">
                <a:tc>
                  <a:txBody>
                    <a:bodyPr/>
                    <a:lstStyle/>
                    <a:p>
                      <a:pPr marL="285750" indent="-285750" algn="l">
                        <a:buFont typeface="Wingdings" panose="05000000000000000000" pitchFamily="2" charset="2"/>
                        <a:buChar char="v"/>
                      </a:pPr>
                      <a:r>
                        <a:rPr lang="en-IN" sz="1500" baseline="0" dirty="0">
                          <a:solidFill>
                            <a:schemeClr val="tx1"/>
                          </a:solidFill>
                          <a:effectLst/>
                        </a:rPr>
                        <a:t>Ridge regression</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2957104413"/>
                  </a:ext>
                </a:extLst>
              </a:tr>
              <a:tr h="426106">
                <a:tc>
                  <a:txBody>
                    <a:bodyPr/>
                    <a:lstStyle/>
                    <a:p>
                      <a:pPr marL="285750" indent="-285750" algn="l">
                        <a:buFont typeface="Wingdings" panose="05000000000000000000" pitchFamily="2" charset="2"/>
                        <a:buChar char="v"/>
                      </a:pPr>
                      <a:r>
                        <a:rPr lang="en-IN" sz="1500" baseline="0" dirty="0">
                          <a:solidFill>
                            <a:schemeClr val="tx1"/>
                          </a:solidFill>
                          <a:effectLst/>
                        </a:rPr>
                        <a:t>Elastic net regression</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546599455"/>
                  </a:ext>
                </a:extLst>
              </a:tr>
              <a:tr h="426106">
                <a:tc>
                  <a:txBody>
                    <a:bodyPr/>
                    <a:lstStyle/>
                    <a:p>
                      <a:pPr marL="285750" indent="-285750" algn="l">
                        <a:buFont typeface="Wingdings" panose="05000000000000000000" pitchFamily="2" charset="2"/>
                        <a:buChar char="v"/>
                      </a:pPr>
                      <a:r>
                        <a:rPr lang="en-IN" sz="1500" baseline="0" dirty="0">
                          <a:solidFill>
                            <a:schemeClr val="tx1"/>
                          </a:solidFill>
                          <a:effectLst/>
                        </a:rPr>
                        <a:t>Decision tree regression</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3077707144"/>
                  </a:ext>
                </a:extLst>
              </a:tr>
              <a:tr h="426106">
                <a:tc>
                  <a:txBody>
                    <a:bodyPr/>
                    <a:lstStyle/>
                    <a:p>
                      <a:pPr marL="285750" indent="-285750" algn="l">
                        <a:buFont typeface="Wingdings" panose="05000000000000000000" pitchFamily="2" charset="2"/>
                        <a:buChar char="v"/>
                      </a:pPr>
                      <a:r>
                        <a:rPr lang="en-IN" sz="1500" baseline="0" dirty="0">
                          <a:solidFill>
                            <a:schemeClr val="tx1"/>
                          </a:solidFill>
                          <a:effectLst/>
                        </a:rPr>
                        <a:t>Random forest regression</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1772802813"/>
                  </a:ext>
                </a:extLst>
              </a:tr>
              <a:tr h="622436">
                <a:tc>
                  <a:txBody>
                    <a:bodyPr/>
                    <a:lstStyle/>
                    <a:p>
                      <a:pPr marL="285750" indent="-285750" algn="l">
                        <a:buFont typeface="Wingdings" panose="05000000000000000000" pitchFamily="2" charset="2"/>
                        <a:buChar char="v"/>
                      </a:pPr>
                      <a:r>
                        <a:rPr lang="en-IN" sz="1500" baseline="0" dirty="0">
                          <a:solidFill>
                            <a:schemeClr val="tx1"/>
                          </a:solidFill>
                          <a:effectLst/>
                        </a:rPr>
                        <a:t>Gradient boosting regression</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1300951794"/>
                  </a:ext>
                </a:extLst>
              </a:tr>
              <a:tr h="622436">
                <a:tc>
                  <a:txBody>
                    <a:bodyPr/>
                    <a:lstStyle/>
                    <a:p>
                      <a:pPr marL="285750" indent="-285750" algn="l">
                        <a:buFont typeface="Wingdings" panose="05000000000000000000" pitchFamily="2" charset="2"/>
                        <a:buChar char="v"/>
                      </a:pPr>
                      <a:r>
                        <a:rPr lang="en-IN" sz="1500" baseline="0" dirty="0">
                          <a:solidFill>
                            <a:schemeClr val="tx1"/>
                          </a:solidFill>
                          <a:effectLst/>
                        </a:rPr>
                        <a:t>Gradient Boosting </a:t>
                      </a:r>
                      <a:r>
                        <a:rPr lang="en-IN" sz="1500" baseline="0" dirty="0" err="1">
                          <a:solidFill>
                            <a:schemeClr val="tx1"/>
                          </a:solidFill>
                          <a:effectLst/>
                        </a:rPr>
                        <a:t>GridsearchCV</a:t>
                      </a:r>
                      <a:endParaRPr lang="en-IN" sz="1500" baseline="0" dirty="0">
                        <a:solidFill>
                          <a:schemeClr val="tx1"/>
                        </a:solidFill>
                        <a:effectLst/>
                      </a:endParaRP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1477789549"/>
                  </a:ext>
                </a:extLst>
              </a:tr>
            </a:tbl>
          </a:graphicData>
        </a:graphic>
      </p:graphicFrame>
    </p:spTree>
    <p:extLst>
      <p:ext uri="{BB962C8B-B14F-4D97-AF65-F5344CB8AC3E}">
        <p14:creationId xmlns:p14="http://schemas.microsoft.com/office/powerpoint/2010/main" val="28099602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32C3F11-E1DE-4467-BDCB-1309BB33CE6B}"/>
              </a:ext>
            </a:extLst>
          </p:cNvPr>
          <p:cNvSpPr txBox="1"/>
          <p:nvPr/>
        </p:nvSpPr>
        <p:spPr>
          <a:xfrm>
            <a:off x="177282" y="181890"/>
            <a:ext cx="4572000" cy="338554"/>
          </a:xfrm>
          <a:prstGeom prst="rect">
            <a:avLst/>
          </a:prstGeom>
          <a:noFill/>
        </p:spPr>
        <p:txBody>
          <a:bodyPr wrap="square">
            <a:spAutoFit/>
          </a:bodyPr>
          <a:lstStyle/>
          <a:p>
            <a:r>
              <a:rPr lang="en-IN" sz="1600" b="1" dirty="0"/>
              <a:t>LINEAR REGRESSION</a:t>
            </a:r>
          </a:p>
        </p:txBody>
      </p:sp>
      <p:pic>
        <p:nvPicPr>
          <p:cNvPr id="8194" name="Picture 2">
            <a:extLst>
              <a:ext uri="{FF2B5EF4-FFF2-40B4-BE49-F238E27FC236}">
                <a16:creationId xmlns:a16="http://schemas.microsoft.com/office/drawing/2014/main" id="{F8E023F2-5EA3-41D3-A3B0-B78AC2249E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64168"/>
            <a:ext cx="3866566" cy="23775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38746ABB-B083-4A62-90B1-5123FCC280FB}"/>
              </a:ext>
            </a:extLst>
          </p:cNvPr>
          <p:cNvSpPr txBox="1"/>
          <p:nvPr/>
        </p:nvSpPr>
        <p:spPr>
          <a:xfrm>
            <a:off x="4819672" y="245133"/>
            <a:ext cx="4572000" cy="307777"/>
          </a:xfrm>
          <a:prstGeom prst="rect">
            <a:avLst/>
          </a:prstGeom>
          <a:noFill/>
        </p:spPr>
        <p:txBody>
          <a:bodyPr wrap="square">
            <a:spAutoFit/>
          </a:bodyPr>
          <a:lstStyle/>
          <a:p>
            <a:r>
              <a:rPr lang="en-IN" b="1" dirty="0"/>
              <a:t>LASSO</a:t>
            </a:r>
            <a:r>
              <a:rPr lang="en-IN" dirty="0"/>
              <a:t> </a:t>
            </a:r>
            <a:r>
              <a:rPr lang="en-IN" b="1" dirty="0"/>
              <a:t>REGRESSION</a:t>
            </a:r>
          </a:p>
        </p:txBody>
      </p:sp>
      <p:pic>
        <p:nvPicPr>
          <p:cNvPr id="8196" name="Picture 4">
            <a:extLst>
              <a:ext uri="{FF2B5EF4-FFF2-40B4-BE49-F238E27FC236}">
                <a16:creationId xmlns:a16="http://schemas.microsoft.com/office/drawing/2014/main" id="{7A577D3E-E862-4189-B9CB-F3183E65D6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9672" y="664168"/>
            <a:ext cx="3984477" cy="2377594"/>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6A3E8363-5EDB-450A-BEF5-A46456676163}"/>
              </a:ext>
            </a:extLst>
          </p:cNvPr>
          <p:cNvSpPr txBox="1"/>
          <p:nvPr/>
        </p:nvSpPr>
        <p:spPr>
          <a:xfrm>
            <a:off x="107712" y="3325171"/>
            <a:ext cx="2355570" cy="1246495"/>
          </a:xfrm>
          <a:prstGeom prst="rect">
            <a:avLst/>
          </a:prstGeom>
          <a:noFill/>
        </p:spPr>
        <p:txBody>
          <a:bodyPr wrap="square">
            <a:spAutoFit/>
          </a:bodyPr>
          <a:lstStyle/>
          <a:p>
            <a:r>
              <a:rPr lang="pt-BR" sz="1200" b="1" i="0" dirty="0">
                <a:solidFill>
                  <a:srgbClr val="212121"/>
                </a:solidFill>
                <a:effectLst/>
                <a:latin typeface="Courier New" panose="02070309020205020404" pitchFamily="49" charset="0"/>
              </a:rPr>
              <a:t>Train set results:</a:t>
            </a:r>
          </a:p>
          <a:p>
            <a:r>
              <a:rPr lang="pt-BR" sz="1050" b="0" i="0" dirty="0">
                <a:solidFill>
                  <a:srgbClr val="212121"/>
                </a:solidFill>
                <a:effectLst/>
                <a:latin typeface="Courier New" panose="02070309020205020404" pitchFamily="49" charset="0"/>
              </a:rPr>
              <a:t>MSE : 35.07751288189293 RMSE : 5.9226271942350825 MAE : 4.474024092996787 </a:t>
            </a:r>
          </a:p>
          <a:p>
            <a:r>
              <a:rPr lang="pt-BR" sz="1050" b="0" i="0" dirty="0">
                <a:solidFill>
                  <a:srgbClr val="212121"/>
                </a:solidFill>
                <a:effectLst/>
                <a:latin typeface="Courier New" panose="02070309020205020404" pitchFamily="49" charset="0"/>
              </a:rPr>
              <a:t>R2 : 0.7722101548255267 Adjusted R2 : 0.7672119649454145</a:t>
            </a:r>
            <a:endParaRPr lang="en-IN" sz="1050" dirty="0"/>
          </a:p>
        </p:txBody>
      </p:sp>
      <p:sp>
        <p:nvSpPr>
          <p:cNvPr id="19" name="TextBox 18">
            <a:extLst>
              <a:ext uri="{FF2B5EF4-FFF2-40B4-BE49-F238E27FC236}">
                <a16:creationId xmlns:a16="http://schemas.microsoft.com/office/drawing/2014/main" id="{043EA25F-28CA-4680-B2BC-F4163AD4488B}"/>
              </a:ext>
            </a:extLst>
          </p:cNvPr>
          <p:cNvSpPr txBox="1"/>
          <p:nvPr/>
        </p:nvSpPr>
        <p:spPr>
          <a:xfrm>
            <a:off x="2265006" y="3303211"/>
            <a:ext cx="2178288" cy="1223412"/>
          </a:xfrm>
          <a:prstGeom prst="rect">
            <a:avLst/>
          </a:prstGeom>
          <a:noFill/>
        </p:spPr>
        <p:txBody>
          <a:bodyPr wrap="square">
            <a:spAutoFit/>
          </a:bodyPr>
          <a:lstStyle/>
          <a:p>
            <a:r>
              <a:rPr lang="pt-BR" sz="1050" b="1" dirty="0">
                <a:solidFill>
                  <a:srgbClr val="212121"/>
                </a:solidFill>
                <a:latin typeface="Courier New" panose="02070309020205020404" pitchFamily="49" charset="0"/>
              </a:rPr>
              <a:t>Test</a:t>
            </a:r>
            <a:r>
              <a:rPr lang="pt-BR" sz="1050" b="1" i="0" dirty="0">
                <a:solidFill>
                  <a:srgbClr val="212121"/>
                </a:solidFill>
                <a:effectLst/>
                <a:latin typeface="Courier New" panose="02070309020205020404" pitchFamily="49" charset="0"/>
              </a:rPr>
              <a:t> set results:</a:t>
            </a:r>
          </a:p>
          <a:p>
            <a:r>
              <a:rPr lang="pt-BR" sz="1050" b="0" i="0" dirty="0">
                <a:solidFill>
                  <a:srgbClr val="212121"/>
                </a:solidFill>
                <a:effectLst/>
                <a:latin typeface="Courier New" panose="02070309020205020404" pitchFamily="49" charset="0"/>
              </a:rPr>
              <a:t>MSE : 33.27533089591926 RMSE : 5.76847734639907 MAE : 4.410178475318181 R2 : 0.7893518482962683 Adjusted R2 : 0.7847297833429184</a:t>
            </a:r>
            <a:endParaRPr lang="en-IN" sz="1050" dirty="0"/>
          </a:p>
        </p:txBody>
      </p:sp>
      <p:sp>
        <p:nvSpPr>
          <p:cNvPr id="23" name="TextBox 22">
            <a:extLst>
              <a:ext uri="{FF2B5EF4-FFF2-40B4-BE49-F238E27FC236}">
                <a16:creationId xmlns:a16="http://schemas.microsoft.com/office/drawing/2014/main" id="{A5329039-E66E-4714-A0D0-8267B0C5F725}"/>
              </a:ext>
            </a:extLst>
          </p:cNvPr>
          <p:cNvSpPr txBox="1"/>
          <p:nvPr/>
        </p:nvSpPr>
        <p:spPr>
          <a:xfrm>
            <a:off x="4572000" y="3417503"/>
            <a:ext cx="2028588" cy="1061829"/>
          </a:xfrm>
          <a:prstGeom prst="rect">
            <a:avLst/>
          </a:prstGeom>
          <a:noFill/>
        </p:spPr>
        <p:txBody>
          <a:bodyPr wrap="square">
            <a:spAutoFit/>
          </a:bodyPr>
          <a:lstStyle/>
          <a:p>
            <a:r>
              <a:rPr lang="pt-BR" sz="1050" b="0" i="0" dirty="0">
                <a:solidFill>
                  <a:srgbClr val="212121"/>
                </a:solidFill>
                <a:effectLst/>
                <a:latin typeface="Courier New" panose="02070309020205020404" pitchFamily="49" charset="0"/>
              </a:rPr>
              <a:t>MSE : 91.59423336097032 RMSE :9.570487623991283 </a:t>
            </a:r>
          </a:p>
          <a:p>
            <a:r>
              <a:rPr lang="pt-BR" sz="1050" b="0" i="0" dirty="0">
                <a:solidFill>
                  <a:srgbClr val="212121"/>
                </a:solidFill>
                <a:effectLst/>
                <a:latin typeface="Courier New" panose="02070309020205020404" pitchFamily="49" charset="0"/>
              </a:rPr>
              <a:t>MAE : 7.255041571454952 </a:t>
            </a:r>
          </a:p>
          <a:p>
            <a:r>
              <a:rPr lang="pt-BR" sz="1050" b="0" i="0" dirty="0">
                <a:solidFill>
                  <a:srgbClr val="212121"/>
                </a:solidFill>
                <a:effectLst/>
                <a:latin typeface="Courier New" panose="02070309020205020404" pitchFamily="49" charset="0"/>
              </a:rPr>
              <a:t>R2 :0.40519624904934015 Adjusted R2 : 0.3921449996120475</a:t>
            </a:r>
            <a:endParaRPr lang="en-IN" sz="1050" dirty="0"/>
          </a:p>
        </p:txBody>
      </p:sp>
      <p:sp>
        <p:nvSpPr>
          <p:cNvPr id="25" name="TextBox 24">
            <a:extLst>
              <a:ext uri="{FF2B5EF4-FFF2-40B4-BE49-F238E27FC236}">
                <a16:creationId xmlns:a16="http://schemas.microsoft.com/office/drawing/2014/main" id="{9D59E99F-0F1E-4445-9A48-01A2769D2AC6}"/>
              </a:ext>
            </a:extLst>
          </p:cNvPr>
          <p:cNvSpPr txBox="1"/>
          <p:nvPr/>
        </p:nvSpPr>
        <p:spPr>
          <a:xfrm>
            <a:off x="6680720" y="3289435"/>
            <a:ext cx="1980984" cy="1061829"/>
          </a:xfrm>
          <a:prstGeom prst="rect">
            <a:avLst/>
          </a:prstGeom>
          <a:noFill/>
        </p:spPr>
        <p:txBody>
          <a:bodyPr wrap="square">
            <a:spAutoFit/>
          </a:bodyPr>
          <a:lstStyle/>
          <a:p>
            <a:r>
              <a:rPr lang="pt-BR" sz="1050" b="0" i="0" dirty="0">
                <a:solidFill>
                  <a:srgbClr val="212121"/>
                </a:solidFill>
                <a:effectLst/>
                <a:latin typeface="Courier New" panose="02070309020205020404" pitchFamily="49" charset="0"/>
              </a:rPr>
              <a:t>MSE : 96.7750714044618 RMSE 9.837432155011886 MAE :7.455895061963607 R2 :0.3873692800799008 Adjusted R2 : 0.37392686932535146</a:t>
            </a:r>
            <a:endParaRPr lang="en-IN" sz="1050" dirty="0"/>
          </a:p>
        </p:txBody>
      </p:sp>
      <p:cxnSp>
        <p:nvCxnSpPr>
          <p:cNvPr id="27" name="Straight Connector 26">
            <a:extLst>
              <a:ext uri="{FF2B5EF4-FFF2-40B4-BE49-F238E27FC236}">
                <a16:creationId xmlns:a16="http://schemas.microsoft.com/office/drawing/2014/main" id="{1C4A8A80-91A9-4C43-8E15-2BDA8C4B19FC}"/>
              </a:ext>
            </a:extLst>
          </p:cNvPr>
          <p:cNvCxnSpPr>
            <a:cxnSpLocks/>
          </p:cNvCxnSpPr>
          <p:nvPr/>
        </p:nvCxnSpPr>
        <p:spPr>
          <a:xfrm>
            <a:off x="4366727" y="0"/>
            <a:ext cx="0" cy="51435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2097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C546D37-869D-4AEF-845C-6886453485AE}"/>
              </a:ext>
            </a:extLst>
          </p:cNvPr>
          <p:cNvSpPr txBox="1"/>
          <p:nvPr/>
        </p:nvSpPr>
        <p:spPr>
          <a:xfrm>
            <a:off x="223934" y="216051"/>
            <a:ext cx="4572000" cy="338554"/>
          </a:xfrm>
          <a:prstGeom prst="rect">
            <a:avLst/>
          </a:prstGeom>
          <a:noFill/>
        </p:spPr>
        <p:txBody>
          <a:bodyPr wrap="square">
            <a:spAutoFit/>
          </a:bodyPr>
          <a:lstStyle/>
          <a:p>
            <a:r>
              <a:rPr lang="en-IN" sz="1600" b="1" dirty="0"/>
              <a:t>RIDGE REGRESSION</a:t>
            </a:r>
          </a:p>
        </p:txBody>
      </p:sp>
      <p:pic>
        <p:nvPicPr>
          <p:cNvPr id="9218" name="Picture 2">
            <a:extLst>
              <a:ext uri="{FF2B5EF4-FFF2-40B4-BE49-F238E27FC236}">
                <a16:creationId xmlns:a16="http://schemas.microsoft.com/office/drawing/2014/main" id="{529C50CF-D186-434C-9AD9-4DDE3F3ACA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3934" y="617572"/>
            <a:ext cx="3531139" cy="2433537"/>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05AA1713-EDFF-4A80-B99F-7C33434B7846}"/>
              </a:ext>
            </a:extLst>
          </p:cNvPr>
          <p:cNvSpPr txBox="1"/>
          <p:nvPr/>
        </p:nvSpPr>
        <p:spPr>
          <a:xfrm>
            <a:off x="4851917" y="272008"/>
            <a:ext cx="4572000" cy="338554"/>
          </a:xfrm>
          <a:prstGeom prst="rect">
            <a:avLst/>
          </a:prstGeom>
          <a:noFill/>
        </p:spPr>
        <p:txBody>
          <a:bodyPr wrap="square">
            <a:spAutoFit/>
          </a:bodyPr>
          <a:lstStyle/>
          <a:p>
            <a:r>
              <a:rPr lang="en-IN" sz="1600" b="1" dirty="0"/>
              <a:t>ELASTIC NET REGRESSION</a:t>
            </a:r>
          </a:p>
        </p:txBody>
      </p:sp>
      <p:pic>
        <p:nvPicPr>
          <p:cNvPr id="10" name="Picture 9">
            <a:extLst>
              <a:ext uri="{FF2B5EF4-FFF2-40B4-BE49-F238E27FC236}">
                <a16:creationId xmlns:a16="http://schemas.microsoft.com/office/drawing/2014/main" id="{8EFE6E5C-074E-46F9-99D3-0F086C058579}"/>
              </a:ext>
            </a:extLst>
          </p:cNvPr>
          <p:cNvPicPr>
            <a:picLocks noChangeAspect="1"/>
          </p:cNvPicPr>
          <p:nvPr/>
        </p:nvPicPr>
        <p:blipFill>
          <a:blip r:embed="rId3"/>
          <a:stretch>
            <a:fillRect/>
          </a:stretch>
        </p:blipFill>
        <p:spPr>
          <a:xfrm>
            <a:off x="4851917" y="702989"/>
            <a:ext cx="3228392" cy="2086864"/>
          </a:xfrm>
          <a:prstGeom prst="rect">
            <a:avLst/>
          </a:prstGeom>
        </p:spPr>
      </p:pic>
      <p:sp>
        <p:nvSpPr>
          <p:cNvPr id="16" name="TextBox 15">
            <a:extLst>
              <a:ext uri="{FF2B5EF4-FFF2-40B4-BE49-F238E27FC236}">
                <a16:creationId xmlns:a16="http://schemas.microsoft.com/office/drawing/2014/main" id="{216CD75A-5F7B-4AF2-A0FC-88B4C7ADB2DF}"/>
              </a:ext>
            </a:extLst>
          </p:cNvPr>
          <p:cNvSpPr txBox="1"/>
          <p:nvPr/>
        </p:nvSpPr>
        <p:spPr>
          <a:xfrm>
            <a:off x="125965" y="3694931"/>
            <a:ext cx="1926771" cy="1084912"/>
          </a:xfrm>
          <a:prstGeom prst="rect">
            <a:avLst/>
          </a:prstGeom>
          <a:noFill/>
        </p:spPr>
        <p:txBody>
          <a:bodyPr wrap="square">
            <a:spAutoFit/>
          </a:bodyPr>
          <a:lstStyle/>
          <a:p>
            <a:r>
              <a:rPr lang="pt-BR" sz="1200" b="1" dirty="0"/>
              <a:t>Train set results:</a:t>
            </a:r>
          </a:p>
          <a:p>
            <a:r>
              <a:rPr lang="pt-BR" sz="1050" dirty="0"/>
              <a:t>MSE : 35.07752456136463</a:t>
            </a:r>
          </a:p>
          <a:p>
            <a:r>
              <a:rPr lang="pt-BR" sz="1050" dirty="0"/>
              <a:t>RMSE : 5.922628180239296</a:t>
            </a:r>
          </a:p>
          <a:p>
            <a:r>
              <a:rPr lang="pt-BR" sz="1050" dirty="0"/>
              <a:t>MAE : 4.474125776125378</a:t>
            </a:r>
          </a:p>
          <a:p>
            <a:r>
              <a:rPr lang="pt-BR" sz="1050" dirty="0"/>
              <a:t>R2 : 0.7722100789802107</a:t>
            </a:r>
          </a:p>
          <a:p>
            <a:r>
              <a:rPr lang="pt-BR" sz="1050" dirty="0"/>
              <a:t>Adjusted R2 : 0.7672118879</a:t>
            </a:r>
            <a:endParaRPr lang="en-IN" sz="1050" dirty="0"/>
          </a:p>
        </p:txBody>
      </p:sp>
      <p:sp>
        <p:nvSpPr>
          <p:cNvPr id="18" name="TextBox 17">
            <a:extLst>
              <a:ext uri="{FF2B5EF4-FFF2-40B4-BE49-F238E27FC236}">
                <a16:creationId xmlns:a16="http://schemas.microsoft.com/office/drawing/2014/main" id="{3A88B209-B06E-4BDA-8CF7-AE4DA24EF97E}"/>
              </a:ext>
            </a:extLst>
          </p:cNvPr>
          <p:cNvSpPr txBox="1"/>
          <p:nvPr/>
        </p:nvSpPr>
        <p:spPr>
          <a:xfrm>
            <a:off x="2216022" y="3694931"/>
            <a:ext cx="1926771" cy="1084912"/>
          </a:xfrm>
          <a:prstGeom prst="rect">
            <a:avLst/>
          </a:prstGeom>
          <a:noFill/>
        </p:spPr>
        <p:txBody>
          <a:bodyPr wrap="square">
            <a:spAutoFit/>
          </a:bodyPr>
          <a:lstStyle/>
          <a:p>
            <a:r>
              <a:rPr lang="pt-BR" sz="1200" b="1" dirty="0"/>
              <a:t>Test set results:</a:t>
            </a:r>
          </a:p>
          <a:p>
            <a:r>
              <a:rPr lang="pt-BR" sz="1050" dirty="0"/>
              <a:t>MSE : 33.27678426818438</a:t>
            </a:r>
          </a:p>
          <a:p>
            <a:r>
              <a:rPr lang="pt-BR" sz="1050" dirty="0"/>
              <a:t>RMSE : 5.768603320404722</a:t>
            </a:r>
          </a:p>
          <a:p>
            <a:r>
              <a:rPr lang="pt-BR" sz="1050" dirty="0"/>
              <a:t>MAE : 4.410414932539515</a:t>
            </a:r>
          </a:p>
          <a:p>
            <a:r>
              <a:rPr lang="pt-BR" sz="1050" dirty="0"/>
              <a:t>R2 : 0.7893426477812578</a:t>
            </a:r>
          </a:p>
          <a:p>
            <a:r>
              <a:rPr lang="pt-BR" sz="1050" dirty="0"/>
              <a:t>Adjusted R2 : 0.784720389</a:t>
            </a:r>
            <a:endParaRPr lang="en-IN" sz="1050" dirty="0"/>
          </a:p>
        </p:txBody>
      </p:sp>
      <p:cxnSp>
        <p:nvCxnSpPr>
          <p:cNvPr id="17" name="Straight Connector 16">
            <a:extLst>
              <a:ext uri="{FF2B5EF4-FFF2-40B4-BE49-F238E27FC236}">
                <a16:creationId xmlns:a16="http://schemas.microsoft.com/office/drawing/2014/main" id="{4480302C-908A-4044-B545-EE7B99173007}"/>
              </a:ext>
            </a:extLst>
          </p:cNvPr>
          <p:cNvCxnSpPr>
            <a:cxnSpLocks/>
          </p:cNvCxnSpPr>
          <p:nvPr/>
        </p:nvCxnSpPr>
        <p:spPr>
          <a:xfrm>
            <a:off x="4306079" y="-53651"/>
            <a:ext cx="79309" cy="5197151"/>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A0DE1181-02CD-4F6E-9CBD-6D736B05D63D}"/>
              </a:ext>
            </a:extLst>
          </p:cNvPr>
          <p:cNvSpPr txBox="1"/>
          <p:nvPr/>
        </p:nvSpPr>
        <p:spPr>
          <a:xfrm>
            <a:off x="4758614" y="3718014"/>
            <a:ext cx="1926772" cy="1061829"/>
          </a:xfrm>
          <a:prstGeom prst="rect">
            <a:avLst/>
          </a:prstGeom>
          <a:noFill/>
        </p:spPr>
        <p:txBody>
          <a:bodyPr wrap="square">
            <a:spAutoFit/>
          </a:bodyPr>
          <a:lstStyle/>
          <a:p>
            <a:r>
              <a:rPr lang="pt-BR" sz="1050" b="1" dirty="0"/>
              <a:t>Train set results:</a:t>
            </a:r>
          </a:p>
          <a:p>
            <a:r>
              <a:rPr lang="pt-BR" sz="1050" dirty="0"/>
              <a:t>MSE : 57.5742035398887</a:t>
            </a:r>
          </a:p>
          <a:p>
            <a:r>
              <a:rPr lang="pt-BR" sz="1050" dirty="0"/>
              <a:t>RMSE : 7.587766703048315</a:t>
            </a:r>
          </a:p>
          <a:p>
            <a:r>
              <a:rPr lang="pt-BR" sz="1050" dirty="0"/>
              <a:t>MAE : 5.792276538970546</a:t>
            </a:r>
          </a:p>
          <a:p>
            <a:r>
              <a:rPr lang="pt-BR" sz="1050" dirty="0"/>
              <a:t>R2 : 0.6261189054494012</a:t>
            </a:r>
          </a:p>
          <a:p>
            <a:r>
              <a:rPr lang="pt-BR" sz="1050" dirty="0"/>
              <a:t>Adjusted R2 : 0.6179151652</a:t>
            </a:r>
            <a:endParaRPr lang="en-IN" sz="1050" dirty="0"/>
          </a:p>
        </p:txBody>
      </p:sp>
      <p:sp>
        <p:nvSpPr>
          <p:cNvPr id="28" name="TextBox 27">
            <a:extLst>
              <a:ext uri="{FF2B5EF4-FFF2-40B4-BE49-F238E27FC236}">
                <a16:creationId xmlns:a16="http://schemas.microsoft.com/office/drawing/2014/main" id="{0CAED724-3EBF-4F90-8AB4-E99E7F0AA69A}"/>
              </a:ext>
            </a:extLst>
          </p:cNvPr>
          <p:cNvSpPr txBox="1"/>
          <p:nvPr/>
        </p:nvSpPr>
        <p:spPr>
          <a:xfrm>
            <a:off x="6927978" y="3694931"/>
            <a:ext cx="2015413" cy="1061829"/>
          </a:xfrm>
          <a:prstGeom prst="rect">
            <a:avLst/>
          </a:prstGeom>
          <a:noFill/>
        </p:spPr>
        <p:txBody>
          <a:bodyPr wrap="square">
            <a:spAutoFit/>
          </a:bodyPr>
          <a:lstStyle/>
          <a:p>
            <a:r>
              <a:rPr lang="pt-BR" sz="1050" b="1" dirty="0"/>
              <a:t>Test set results:</a:t>
            </a:r>
          </a:p>
          <a:p>
            <a:r>
              <a:rPr lang="pt-BR" sz="1050" dirty="0"/>
              <a:t>MSE : 59.45120536350042</a:t>
            </a:r>
          </a:p>
          <a:p>
            <a:r>
              <a:rPr lang="pt-BR" sz="1050" dirty="0"/>
              <a:t>RMSE : 7.710460774538</a:t>
            </a:r>
          </a:p>
          <a:p>
            <a:r>
              <a:rPr lang="pt-BR" sz="1050" dirty="0"/>
              <a:t>MAE : 5.873612334800099</a:t>
            </a:r>
          </a:p>
          <a:p>
            <a:r>
              <a:rPr lang="pt-BR" sz="1050" dirty="0"/>
              <a:t>R2 : 0.62364652169</a:t>
            </a:r>
          </a:p>
          <a:p>
            <a:r>
              <a:rPr lang="pt-BR" sz="1050" dirty="0"/>
              <a:t>Adjusted R2 : 0.6153885321</a:t>
            </a:r>
            <a:endParaRPr lang="en-IN" sz="1050" dirty="0"/>
          </a:p>
        </p:txBody>
      </p:sp>
    </p:spTree>
    <p:extLst>
      <p:ext uri="{BB962C8B-B14F-4D97-AF65-F5344CB8AC3E}">
        <p14:creationId xmlns:p14="http://schemas.microsoft.com/office/powerpoint/2010/main" val="28208718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1A4905D2-7CE8-424D-B7AF-DB59810017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6235" y="618702"/>
            <a:ext cx="3121284" cy="190344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9981F79-8463-477B-9ED5-176CA4ACFEB7}"/>
              </a:ext>
            </a:extLst>
          </p:cNvPr>
          <p:cNvSpPr txBox="1"/>
          <p:nvPr/>
        </p:nvSpPr>
        <p:spPr>
          <a:xfrm>
            <a:off x="746450" y="203581"/>
            <a:ext cx="3200399" cy="338554"/>
          </a:xfrm>
          <a:prstGeom prst="rect">
            <a:avLst/>
          </a:prstGeom>
          <a:noFill/>
        </p:spPr>
        <p:txBody>
          <a:bodyPr wrap="square">
            <a:spAutoFit/>
          </a:bodyPr>
          <a:lstStyle/>
          <a:p>
            <a:r>
              <a:rPr lang="en-IN" sz="1600" b="1" dirty="0"/>
              <a:t>DECISION TREE</a:t>
            </a:r>
          </a:p>
        </p:txBody>
      </p:sp>
      <p:sp>
        <p:nvSpPr>
          <p:cNvPr id="8" name="TextBox 7">
            <a:extLst>
              <a:ext uri="{FF2B5EF4-FFF2-40B4-BE49-F238E27FC236}">
                <a16:creationId xmlns:a16="http://schemas.microsoft.com/office/drawing/2014/main" id="{1C820C73-84E1-43BE-8B2D-1B40AEFE2495}"/>
              </a:ext>
            </a:extLst>
          </p:cNvPr>
          <p:cNvSpPr txBox="1"/>
          <p:nvPr/>
        </p:nvSpPr>
        <p:spPr>
          <a:xfrm>
            <a:off x="1516225" y="2621353"/>
            <a:ext cx="2351314" cy="1084912"/>
          </a:xfrm>
          <a:prstGeom prst="rect">
            <a:avLst/>
          </a:prstGeom>
          <a:noFill/>
        </p:spPr>
        <p:txBody>
          <a:bodyPr wrap="square">
            <a:spAutoFit/>
          </a:bodyPr>
          <a:lstStyle/>
          <a:p>
            <a:r>
              <a:rPr lang="pt-BR" sz="1200" b="1" dirty="0"/>
              <a:t>Train set results</a:t>
            </a:r>
            <a:r>
              <a:rPr lang="pt-BR" sz="1050" dirty="0"/>
              <a:t>:</a:t>
            </a:r>
          </a:p>
          <a:p>
            <a:r>
              <a:rPr lang="pt-BR" sz="1050" dirty="0"/>
              <a:t>MSE : 43.47944139910931</a:t>
            </a:r>
          </a:p>
          <a:p>
            <a:r>
              <a:rPr lang="pt-BR" sz="1050" dirty="0"/>
              <a:t>RMSE : 6.593894251435135</a:t>
            </a:r>
          </a:p>
          <a:p>
            <a:r>
              <a:rPr lang="pt-BR" sz="1050" dirty="0"/>
              <a:t>MAE : 4.833796381744261</a:t>
            </a:r>
          </a:p>
          <a:p>
            <a:r>
              <a:rPr lang="pt-BR" sz="1050" dirty="0"/>
              <a:t>R2 : 0.7176488749951184</a:t>
            </a:r>
          </a:p>
          <a:p>
            <a:r>
              <a:rPr lang="pt-BR" sz="1050" dirty="0"/>
              <a:t>Adjusted R2 : 0.7114534955015472</a:t>
            </a:r>
            <a:endParaRPr lang="en-IN" sz="1050" dirty="0"/>
          </a:p>
        </p:txBody>
      </p:sp>
      <p:sp>
        <p:nvSpPr>
          <p:cNvPr id="10" name="TextBox 9">
            <a:extLst>
              <a:ext uri="{FF2B5EF4-FFF2-40B4-BE49-F238E27FC236}">
                <a16:creationId xmlns:a16="http://schemas.microsoft.com/office/drawing/2014/main" id="{79804C21-AE5E-4DA5-BA33-E448F707FE0A}"/>
              </a:ext>
            </a:extLst>
          </p:cNvPr>
          <p:cNvSpPr txBox="1"/>
          <p:nvPr/>
        </p:nvSpPr>
        <p:spPr>
          <a:xfrm>
            <a:off x="1460241" y="3805470"/>
            <a:ext cx="2463282" cy="1084912"/>
          </a:xfrm>
          <a:prstGeom prst="rect">
            <a:avLst/>
          </a:prstGeom>
          <a:noFill/>
        </p:spPr>
        <p:txBody>
          <a:bodyPr wrap="square">
            <a:spAutoFit/>
          </a:bodyPr>
          <a:lstStyle/>
          <a:p>
            <a:r>
              <a:rPr lang="pt-BR" sz="1200" b="1" dirty="0"/>
              <a:t>Test set results:</a:t>
            </a:r>
          </a:p>
          <a:p>
            <a:r>
              <a:rPr lang="pt-BR" sz="1050" dirty="0"/>
              <a:t>MSE : 50.424498696751435</a:t>
            </a:r>
          </a:p>
          <a:p>
            <a:r>
              <a:rPr lang="pt-BR" sz="1050" dirty="0"/>
              <a:t>RMSE : 7.101020961576682</a:t>
            </a:r>
          </a:p>
          <a:p>
            <a:r>
              <a:rPr lang="pt-BR" sz="1050" dirty="0"/>
              <a:t>MAE : 5.196762423651914</a:t>
            </a:r>
          </a:p>
          <a:p>
            <a:r>
              <a:rPr lang="pt-BR" sz="1050" dirty="0"/>
              <a:t>R2 : 0.6807897272522531</a:t>
            </a:r>
          </a:p>
          <a:p>
            <a:r>
              <a:rPr lang="pt-BR" sz="1050" dirty="0"/>
              <a:t>Adjusted R2 : 0.6737855802778627</a:t>
            </a:r>
            <a:endParaRPr lang="en-IN" sz="1050" dirty="0"/>
          </a:p>
        </p:txBody>
      </p:sp>
      <p:cxnSp>
        <p:nvCxnSpPr>
          <p:cNvPr id="9" name="Straight Connector 8">
            <a:extLst>
              <a:ext uri="{FF2B5EF4-FFF2-40B4-BE49-F238E27FC236}">
                <a16:creationId xmlns:a16="http://schemas.microsoft.com/office/drawing/2014/main" id="{66D8A99C-1796-4ECC-A38D-F183FEDF80E1}"/>
              </a:ext>
            </a:extLst>
          </p:cNvPr>
          <p:cNvCxnSpPr>
            <a:cxnSpLocks/>
          </p:cNvCxnSpPr>
          <p:nvPr/>
        </p:nvCxnSpPr>
        <p:spPr>
          <a:xfrm flipH="1">
            <a:off x="4861249" y="0"/>
            <a:ext cx="65314" cy="5143500"/>
          </a:xfrm>
          <a:prstGeom prst="line">
            <a:avLst/>
          </a:prstGeom>
        </p:spPr>
        <p:style>
          <a:lnRef idx="1">
            <a:schemeClr val="accent1"/>
          </a:lnRef>
          <a:fillRef idx="0">
            <a:schemeClr val="accent1"/>
          </a:fillRef>
          <a:effectRef idx="0">
            <a:schemeClr val="accent1"/>
          </a:effectRef>
          <a:fontRef idx="minor">
            <a:schemeClr val="tx1"/>
          </a:fontRef>
        </p:style>
      </p:cxnSp>
      <p:pic>
        <p:nvPicPr>
          <p:cNvPr id="14" name="Picture 2">
            <a:extLst>
              <a:ext uri="{FF2B5EF4-FFF2-40B4-BE49-F238E27FC236}">
                <a16:creationId xmlns:a16="http://schemas.microsoft.com/office/drawing/2014/main" id="{8DAB17B8-BFCA-4B7B-83F3-A427975427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6481" y="618702"/>
            <a:ext cx="3121284" cy="1903446"/>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4BF10F03-1BAF-4D3A-9FC1-0519E0A6E408}"/>
              </a:ext>
            </a:extLst>
          </p:cNvPr>
          <p:cNvSpPr txBox="1"/>
          <p:nvPr/>
        </p:nvSpPr>
        <p:spPr>
          <a:xfrm>
            <a:off x="5271796" y="2806019"/>
            <a:ext cx="2724539" cy="1084912"/>
          </a:xfrm>
          <a:prstGeom prst="rect">
            <a:avLst/>
          </a:prstGeom>
          <a:noFill/>
        </p:spPr>
        <p:txBody>
          <a:bodyPr wrap="square">
            <a:spAutoFit/>
          </a:bodyPr>
          <a:lstStyle/>
          <a:p>
            <a:r>
              <a:rPr lang="pt-BR" sz="1200" b="1" dirty="0"/>
              <a:t>Train set results:</a:t>
            </a:r>
          </a:p>
          <a:p>
            <a:r>
              <a:rPr lang="pt-BR" sz="1050" dirty="0"/>
              <a:t>MSE : 1.5776988364569622</a:t>
            </a:r>
          </a:p>
          <a:p>
            <a:r>
              <a:rPr lang="pt-BR" sz="1050" dirty="0"/>
              <a:t>RMSE : 1.2560648217576043</a:t>
            </a:r>
          </a:p>
          <a:p>
            <a:r>
              <a:rPr lang="pt-BR" sz="1050" dirty="0"/>
              <a:t>MAE : 0.7983299095968202</a:t>
            </a:r>
          </a:p>
          <a:p>
            <a:r>
              <a:rPr lang="pt-BR" sz="1050" dirty="0"/>
              <a:t>R2 : 0.9897545822333945</a:t>
            </a:r>
          </a:p>
          <a:p>
            <a:r>
              <a:rPr lang="pt-BR" sz="1050" dirty="0"/>
              <a:t>Adjusted R2 : 0.9895297761479461</a:t>
            </a:r>
            <a:endParaRPr lang="en-IN" sz="1050" dirty="0"/>
          </a:p>
        </p:txBody>
      </p:sp>
      <p:sp>
        <p:nvSpPr>
          <p:cNvPr id="18" name="TextBox 17">
            <a:extLst>
              <a:ext uri="{FF2B5EF4-FFF2-40B4-BE49-F238E27FC236}">
                <a16:creationId xmlns:a16="http://schemas.microsoft.com/office/drawing/2014/main" id="{A99A5EBF-3D92-4F89-82BF-76FEF460535B}"/>
              </a:ext>
            </a:extLst>
          </p:cNvPr>
          <p:cNvSpPr txBox="1"/>
          <p:nvPr/>
        </p:nvSpPr>
        <p:spPr>
          <a:xfrm>
            <a:off x="5220477" y="3897803"/>
            <a:ext cx="2463282" cy="1084912"/>
          </a:xfrm>
          <a:prstGeom prst="rect">
            <a:avLst/>
          </a:prstGeom>
          <a:noFill/>
        </p:spPr>
        <p:txBody>
          <a:bodyPr wrap="square">
            <a:spAutoFit/>
          </a:bodyPr>
          <a:lstStyle/>
          <a:p>
            <a:r>
              <a:rPr lang="pt-BR" sz="1200" b="1" dirty="0"/>
              <a:t>Test set results:</a:t>
            </a:r>
          </a:p>
          <a:p>
            <a:r>
              <a:rPr lang="pt-BR" sz="1050" dirty="0"/>
              <a:t>MSE : 12.685885000312213</a:t>
            </a:r>
          </a:p>
          <a:p>
            <a:r>
              <a:rPr lang="pt-BR" sz="1050" dirty="0"/>
              <a:t>RMSE : 3.561725003465626</a:t>
            </a:r>
          </a:p>
          <a:p>
            <a:r>
              <a:rPr lang="pt-BR" sz="1050" dirty="0"/>
              <a:t>MAE : 2.2077215853951526</a:t>
            </a:r>
          </a:p>
          <a:p>
            <a:r>
              <a:rPr lang="pt-BR" sz="1050" dirty="0"/>
              <a:t>R2 : 0.9196925122577947</a:t>
            </a:r>
          </a:p>
          <a:p>
            <a:r>
              <a:rPr lang="pt-BR" sz="1050" dirty="0"/>
              <a:t>Adjusted R2 : 0.9179303965136847</a:t>
            </a:r>
            <a:endParaRPr lang="en-IN" sz="1050" dirty="0"/>
          </a:p>
        </p:txBody>
      </p:sp>
      <p:sp>
        <p:nvSpPr>
          <p:cNvPr id="20" name="TextBox 19">
            <a:extLst>
              <a:ext uri="{FF2B5EF4-FFF2-40B4-BE49-F238E27FC236}">
                <a16:creationId xmlns:a16="http://schemas.microsoft.com/office/drawing/2014/main" id="{53DEC921-69A3-408B-95B2-106556E1F85D}"/>
              </a:ext>
            </a:extLst>
          </p:cNvPr>
          <p:cNvSpPr txBox="1"/>
          <p:nvPr/>
        </p:nvSpPr>
        <p:spPr>
          <a:xfrm>
            <a:off x="5271796" y="153601"/>
            <a:ext cx="2528596" cy="338554"/>
          </a:xfrm>
          <a:prstGeom prst="rect">
            <a:avLst/>
          </a:prstGeom>
          <a:noFill/>
        </p:spPr>
        <p:txBody>
          <a:bodyPr wrap="square">
            <a:spAutoFit/>
          </a:bodyPr>
          <a:lstStyle/>
          <a:p>
            <a:r>
              <a:rPr lang="en-IN" sz="1600" b="1" dirty="0"/>
              <a:t>RANDOM FOREST</a:t>
            </a:r>
          </a:p>
        </p:txBody>
      </p:sp>
    </p:spTree>
    <p:extLst>
      <p:ext uri="{BB962C8B-B14F-4D97-AF65-F5344CB8AC3E}">
        <p14:creationId xmlns:p14="http://schemas.microsoft.com/office/powerpoint/2010/main" val="15383404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137F46E-8FEC-4454-9719-2F560DA7CD0E}"/>
              </a:ext>
            </a:extLst>
          </p:cNvPr>
          <p:cNvSpPr txBox="1"/>
          <p:nvPr/>
        </p:nvSpPr>
        <p:spPr>
          <a:xfrm>
            <a:off x="438538" y="370958"/>
            <a:ext cx="2939143" cy="338554"/>
          </a:xfrm>
          <a:prstGeom prst="rect">
            <a:avLst/>
          </a:prstGeom>
          <a:noFill/>
        </p:spPr>
        <p:txBody>
          <a:bodyPr wrap="square">
            <a:spAutoFit/>
          </a:bodyPr>
          <a:lstStyle/>
          <a:p>
            <a:r>
              <a:rPr lang="en-IN" sz="1600" b="1" dirty="0"/>
              <a:t>GRADIENT BOOSTING</a:t>
            </a:r>
          </a:p>
        </p:txBody>
      </p:sp>
      <p:sp>
        <p:nvSpPr>
          <p:cNvPr id="9" name="TextBox 8">
            <a:extLst>
              <a:ext uri="{FF2B5EF4-FFF2-40B4-BE49-F238E27FC236}">
                <a16:creationId xmlns:a16="http://schemas.microsoft.com/office/drawing/2014/main" id="{786C24C4-FD33-40EB-B903-4520ACBF4990}"/>
              </a:ext>
            </a:extLst>
          </p:cNvPr>
          <p:cNvSpPr txBox="1"/>
          <p:nvPr/>
        </p:nvSpPr>
        <p:spPr>
          <a:xfrm>
            <a:off x="5579709" y="2571750"/>
            <a:ext cx="2547414" cy="1084912"/>
          </a:xfrm>
          <a:prstGeom prst="rect">
            <a:avLst/>
          </a:prstGeom>
          <a:noFill/>
        </p:spPr>
        <p:txBody>
          <a:bodyPr wrap="square">
            <a:spAutoFit/>
          </a:bodyPr>
          <a:lstStyle/>
          <a:p>
            <a:r>
              <a:rPr lang="pt-BR" sz="1200" b="1" dirty="0"/>
              <a:t>Train set result:</a:t>
            </a:r>
          </a:p>
          <a:p>
            <a:r>
              <a:rPr lang="pt-BR" sz="1050" dirty="0"/>
              <a:t>MSE : 18.64801713184794</a:t>
            </a:r>
          </a:p>
          <a:p>
            <a:r>
              <a:rPr lang="pt-BR" sz="1050" dirty="0"/>
              <a:t>RMSE : 4.3183349953249275</a:t>
            </a:r>
          </a:p>
          <a:p>
            <a:r>
              <a:rPr lang="pt-BR" sz="1050" dirty="0"/>
              <a:t>MAE : 3.269003569273124</a:t>
            </a:r>
          </a:p>
          <a:p>
            <a:r>
              <a:rPr lang="pt-BR" sz="1050" dirty="0"/>
              <a:t>R2 : 0.8789016499095264</a:t>
            </a:r>
          </a:p>
          <a:p>
            <a:r>
              <a:rPr lang="pt-BR" sz="1050" dirty="0"/>
              <a:t>Adjusted R2 : 0.8762444965695393</a:t>
            </a:r>
          </a:p>
        </p:txBody>
      </p:sp>
      <p:pic>
        <p:nvPicPr>
          <p:cNvPr id="14338" name="Picture 2">
            <a:extLst>
              <a:ext uri="{FF2B5EF4-FFF2-40B4-BE49-F238E27FC236}">
                <a16:creationId xmlns:a16="http://schemas.microsoft.com/office/drawing/2014/main" id="{3AE57246-3DAA-4E40-9949-5F512D50361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512" t="-8095" r="1153" b="53073"/>
          <a:stretch/>
        </p:blipFill>
        <p:spPr bwMode="auto">
          <a:xfrm>
            <a:off x="270744" y="455073"/>
            <a:ext cx="3834883" cy="4233354"/>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a:extLst>
              <a:ext uri="{FF2B5EF4-FFF2-40B4-BE49-F238E27FC236}">
                <a16:creationId xmlns:a16="http://schemas.microsoft.com/office/drawing/2014/main" id="{25F3E75B-6619-495A-B6A6-2D91E3780B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8374" y="231411"/>
            <a:ext cx="3303194" cy="2145652"/>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15AF423B-9A4C-4206-B46E-4180CEE77DE0}"/>
              </a:ext>
            </a:extLst>
          </p:cNvPr>
          <p:cNvSpPr txBox="1"/>
          <p:nvPr/>
        </p:nvSpPr>
        <p:spPr>
          <a:xfrm>
            <a:off x="5481657" y="3851349"/>
            <a:ext cx="2416628" cy="1084912"/>
          </a:xfrm>
          <a:prstGeom prst="rect">
            <a:avLst/>
          </a:prstGeom>
          <a:noFill/>
        </p:spPr>
        <p:txBody>
          <a:bodyPr wrap="square">
            <a:spAutoFit/>
          </a:bodyPr>
          <a:lstStyle/>
          <a:p>
            <a:r>
              <a:rPr lang="pt-BR" sz="1200" b="1" dirty="0"/>
              <a:t>Test set results:</a:t>
            </a:r>
          </a:p>
          <a:p>
            <a:r>
              <a:rPr lang="pt-BR" sz="1050" dirty="0"/>
              <a:t>MSE : 21.28944184250869</a:t>
            </a:r>
          </a:p>
          <a:p>
            <a:r>
              <a:rPr lang="pt-BR" sz="1050" dirty="0"/>
              <a:t>RMSE : 4.6140483138463875</a:t>
            </a:r>
          </a:p>
          <a:p>
            <a:r>
              <a:rPr lang="pt-BR" sz="1050" dirty="0"/>
              <a:t>MAE : 3.492858786559991</a:t>
            </a:r>
          </a:p>
          <a:p>
            <a:r>
              <a:rPr lang="pt-BR" sz="1050" dirty="0"/>
              <a:t>R2 : 0.8652280396863458</a:t>
            </a:r>
          </a:p>
          <a:p>
            <a:r>
              <a:rPr lang="pt-BR" sz="1050" dirty="0"/>
              <a:t>Adjusted R2 : 0.8622708584843188</a:t>
            </a:r>
            <a:endParaRPr lang="en-IN" sz="1050" dirty="0"/>
          </a:p>
        </p:txBody>
      </p:sp>
      <p:sp>
        <p:nvSpPr>
          <p:cNvPr id="18" name="TextBox 17">
            <a:extLst>
              <a:ext uri="{FF2B5EF4-FFF2-40B4-BE49-F238E27FC236}">
                <a16:creationId xmlns:a16="http://schemas.microsoft.com/office/drawing/2014/main" id="{4F990E8A-812C-4B86-98BD-1FDDF9850250}"/>
              </a:ext>
            </a:extLst>
          </p:cNvPr>
          <p:cNvSpPr txBox="1"/>
          <p:nvPr/>
        </p:nvSpPr>
        <p:spPr>
          <a:xfrm>
            <a:off x="1726162" y="3114206"/>
            <a:ext cx="3303195" cy="1115690"/>
          </a:xfrm>
          <a:prstGeom prst="rect">
            <a:avLst/>
          </a:prstGeom>
          <a:noFill/>
        </p:spPr>
        <p:txBody>
          <a:bodyPr wrap="square">
            <a:spAutoFit/>
          </a:bodyPr>
          <a:lstStyle/>
          <a:p>
            <a:r>
              <a:rPr lang="en-GB" dirty="0"/>
              <a:t>	</a:t>
            </a:r>
            <a:r>
              <a:rPr lang="en-GB" sz="1050" dirty="0"/>
              <a:t>Feature	Feature Importance</a:t>
            </a:r>
          </a:p>
          <a:p>
            <a:r>
              <a:rPr lang="en-GB" sz="1050" dirty="0"/>
              <a:t>0	Temperature	0.31</a:t>
            </a:r>
          </a:p>
          <a:p>
            <a:r>
              <a:rPr lang="en-GB" sz="1050" dirty="0"/>
              <a:t>1	Humidity	0.15</a:t>
            </a:r>
          </a:p>
          <a:p>
            <a:r>
              <a:rPr lang="en-GB" sz="1050" dirty="0"/>
              <a:t>2	Windspeed	0.01</a:t>
            </a:r>
          </a:p>
          <a:p>
            <a:r>
              <a:rPr lang="en-GB" sz="1050" dirty="0"/>
              <a:t>3	Visibility	0.01</a:t>
            </a:r>
          </a:p>
          <a:p>
            <a:r>
              <a:rPr lang="en-GB" sz="1050" dirty="0"/>
              <a:t>4                      </a:t>
            </a:r>
            <a:r>
              <a:rPr lang="en-GB" sz="1050" dirty="0" err="1"/>
              <a:t>Solar_Radiatio</a:t>
            </a:r>
            <a:r>
              <a:rPr lang="en-GB" sz="1050" dirty="0"/>
              <a:t>  0.04</a:t>
            </a:r>
            <a:endParaRPr lang="en-IN" sz="1050" dirty="0"/>
          </a:p>
        </p:txBody>
      </p:sp>
    </p:spTree>
    <p:extLst>
      <p:ext uri="{BB962C8B-B14F-4D97-AF65-F5344CB8AC3E}">
        <p14:creationId xmlns:p14="http://schemas.microsoft.com/office/powerpoint/2010/main" val="2414172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5750" y="509499"/>
            <a:ext cx="8512500" cy="4555483"/>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endParaRPr sz="3600" b="1">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endParaRPr sz="3600" b="1">
              <a:solidFill>
                <a:schemeClr val="lt1"/>
              </a:solidFill>
              <a:latin typeface="Montserrat"/>
              <a:ea typeface="Montserrat"/>
              <a:cs typeface="Montserrat"/>
              <a:sym typeface="Montserrat"/>
            </a:endParaRPr>
          </a:p>
          <a:p>
            <a:pPr marL="0" lvl="0" indent="0" algn="ctr" rtl="0">
              <a:spcBef>
                <a:spcPts val="0"/>
              </a:spcBef>
              <a:spcAft>
                <a:spcPts val="0"/>
              </a:spcAft>
              <a:buSzPts val="5200"/>
              <a:buNone/>
            </a:pPr>
            <a:endParaRPr sz="1600" b="1">
              <a:solidFill>
                <a:schemeClr val="lt1"/>
              </a:solidFill>
              <a:latin typeface="Montserrat"/>
              <a:ea typeface="Montserrat"/>
              <a:cs typeface="Montserrat"/>
              <a:sym typeface="Montserrat"/>
            </a:endParaRPr>
          </a:p>
          <a:p>
            <a:pPr marL="0" lvl="0" indent="0" algn="ctr" rtl="0">
              <a:spcBef>
                <a:spcPts val="0"/>
              </a:spcBef>
              <a:spcAft>
                <a:spcPts val="0"/>
              </a:spcAft>
              <a:buSzPts val="5200"/>
              <a:buNone/>
            </a:pPr>
            <a:endParaRPr sz="1600" b="1">
              <a:solidFill>
                <a:schemeClr val="lt1"/>
              </a:solidFill>
              <a:latin typeface="Montserrat"/>
              <a:ea typeface="Montserrat"/>
              <a:cs typeface="Montserrat"/>
              <a:sym typeface="Montserrat"/>
            </a:endParaRPr>
          </a:p>
        </p:txBody>
      </p:sp>
      <p:sp>
        <p:nvSpPr>
          <p:cNvPr id="3" name="Rectangle: Rounded Corners 2">
            <a:extLst>
              <a:ext uri="{FF2B5EF4-FFF2-40B4-BE49-F238E27FC236}">
                <a16:creationId xmlns:a16="http://schemas.microsoft.com/office/drawing/2014/main" id="{C1B528C3-0B58-4512-AEB3-F3DF271C9728}"/>
              </a:ext>
            </a:extLst>
          </p:cNvPr>
          <p:cNvSpPr/>
          <p:nvPr/>
        </p:nvSpPr>
        <p:spPr>
          <a:xfrm>
            <a:off x="360792" y="509498"/>
            <a:ext cx="7972147" cy="462583"/>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a:t>                  </a:t>
            </a:r>
            <a:r>
              <a:rPr lang="en-GB" b="1" i="1">
                <a:solidFill>
                  <a:schemeClr val="accent2"/>
                </a:solidFill>
              </a:rPr>
              <a:t>Introduction</a:t>
            </a:r>
            <a:endParaRPr lang="en-IN" b="1" i="1">
              <a:solidFill>
                <a:schemeClr val="accent2"/>
              </a:solidFill>
            </a:endParaRPr>
          </a:p>
        </p:txBody>
      </p:sp>
      <p:sp>
        <p:nvSpPr>
          <p:cNvPr id="6" name="Rectangle: Rounded Corners 5">
            <a:extLst>
              <a:ext uri="{FF2B5EF4-FFF2-40B4-BE49-F238E27FC236}">
                <a16:creationId xmlns:a16="http://schemas.microsoft.com/office/drawing/2014/main" id="{C2CAC65A-116A-4A60-BA7A-AF0BC7B0EB22}"/>
              </a:ext>
            </a:extLst>
          </p:cNvPr>
          <p:cNvSpPr/>
          <p:nvPr/>
        </p:nvSpPr>
        <p:spPr>
          <a:xfrm>
            <a:off x="357598" y="1088001"/>
            <a:ext cx="7963269" cy="449288"/>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Problem statement &amp; Key objectives we are focusing on</a:t>
            </a:r>
          </a:p>
        </p:txBody>
      </p:sp>
      <p:sp>
        <p:nvSpPr>
          <p:cNvPr id="7" name="Rectangle: Rounded Corners 6">
            <a:extLst>
              <a:ext uri="{FF2B5EF4-FFF2-40B4-BE49-F238E27FC236}">
                <a16:creationId xmlns:a16="http://schemas.microsoft.com/office/drawing/2014/main" id="{EFD457EA-122D-4101-9F8C-3207F8EC464E}"/>
              </a:ext>
            </a:extLst>
          </p:cNvPr>
          <p:cNvSpPr/>
          <p:nvPr/>
        </p:nvSpPr>
        <p:spPr>
          <a:xfrm>
            <a:off x="354405" y="1690167"/>
            <a:ext cx="7972148" cy="449288"/>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Exploratory Data Analysis</a:t>
            </a:r>
            <a:endParaRPr lang="en-IN" b="1" i="1" dirty="0">
              <a:solidFill>
                <a:schemeClr val="accent2"/>
              </a:solidFill>
            </a:endParaRPr>
          </a:p>
        </p:txBody>
      </p:sp>
      <p:sp>
        <p:nvSpPr>
          <p:cNvPr id="8" name="Rectangle: Rounded Corners 7">
            <a:extLst>
              <a:ext uri="{FF2B5EF4-FFF2-40B4-BE49-F238E27FC236}">
                <a16:creationId xmlns:a16="http://schemas.microsoft.com/office/drawing/2014/main" id="{AA60E057-5280-4D91-A934-6A2E8DC12BDB}"/>
              </a:ext>
            </a:extLst>
          </p:cNvPr>
          <p:cNvSpPr/>
          <p:nvPr/>
        </p:nvSpPr>
        <p:spPr>
          <a:xfrm>
            <a:off x="360791" y="2256520"/>
            <a:ext cx="7972148" cy="449288"/>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Analysing numerical variables and Feature Processing</a:t>
            </a:r>
            <a:endParaRPr lang="en-IN" b="1" i="1" dirty="0">
              <a:solidFill>
                <a:schemeClr val="accent2"/>
              </a:solidFill>
            </a:endParaRPr>
          </a:p>
        </p:txBody>
      </p:sp>
      <p:sp>
        <p:nvSpPr>
          <p:cNvPr id="9" name="Rectangle: Rounded Corners 8">
            <a:extLst>
              <a:ext uri="{FF2B5EF4-FFF2-40B4-BE49-F238E27FC236}">
                <a16:creationId xmlns:a16="http://schemas.microsoft.com/office/drawing/2014/main" id="{AE08F7A3-BFFB-4934-A862-1B08A6476B45}"/>
              </a:ext>
            </a:extLst>
          </p:cNvPr>
          <p:cNvSpPr/>
          <p:nvPr/>
        </p:nvSpPr>
        <p:spPr>
          <a:xfrm>
            <a:off x="351913" y="2805608"/>
            <a:ext cx="7989904" cy="488421"/>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2">
                    <a:lumMod val="10000"/>
                  </a:schemeClr>
                </a:solidFill>
              </a:rPr>
              <a:t>                Model development using different algorithms</a:t>
            </a:r>
          </a:p>
        </p:txBody>
      </p:sp>
      <p:sp>
        <p:nvSpPr>
          <p:cNvPr id="10" name="Rectangle: Rounded Corners 9">
            <a:extLst>
              <a:ext uri="{FF2B5EF4-FFF2-40B4-BE49-F238E27FC236}">
                <a16:creationId xmlns:a16="http://schemas.microsoft.com/office/drawing/2014/main" id="{80D4741D-2927-4C3E-823B-331134F49520}"/>
              </a:ext>
            </a:extLst>
          </p:cNvPr>
          <p:cNvSpPr/>
          <p:nvPr/>
        </p:nvSpPr>
        <p:spPr>
          <a:xfrm>
            <a:off x="351913" y="3394165"/>
            <a:ext cx="7968954" cy="499142"/>
          </a:xfrm>
          <a:prstGeom prst="roundRect">
            <a:avLst/>
          </a:prstGeom>
          <a:solidFill>
            <a:schemeClr val="bg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Model Performance</a:t>
            </a:r>
            <a:endParaRPr lang="en-IN" b="1" i="1" dirty="0">
              <a:solidFill>
                <a:schemeClr val="accent2"/>
              </a:solidFill>
            </a:endParaRPr>
          </a:p>
        </p:txBody>
      </p:sp>
      <p:sp>
        <p:nvSpPr>
          <p:cNvPr id="11" name="Rectangle: Rounded Corners 10">
            <a:extLst>
              <a:ext uri="{FF2B5EF4-FFF2-40B4-BE49-F238E27FC236}">
                <a16:creationId xmlns:a16="http://schemas.microsoft.com/office/drawing/2014/main" id="{B0207FA5-36DD-4DE6-94B2-3279C3CA91FB}"/>
              </a:ext>
            </a:extLst>
          </p:cNvPr>
          <p:cNvSpPr/>
          <p:nvPr/>
        </p:nvSpPr>
        <p:spPr>
          <a:xfrm>
            <a:off x="348719" y="3984799"/>
            <a:ext cx="7972148" cy="449288"/>
          </a:xfrm>
          <a:prstGeom prst="roundRect">
            <a:avLst/>
          </a:prstGeom>
          <a:solidFill>
            <a:schemeClr val="bg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Challenges Faced   </a:t>
            </a:r>
            <a:endParaRPr lang="en-IN" b="1" i="1" dirty="0">
              <a:solidFill>
                <a:schemeClr val="accent2"/>
              </a:solidFill>
            </a:endParaRPr>
          </a:p>
        </p:txBody>
      </p:sp>
      <p:sp>
        <p:nvSpPr>
          <p:cNvPr id="12" name="Rectangle: Rounded Corners 11">
            <a:extLst>
              <a:ext uri="{FF2B5EF4-FFF2-40B4-BE49-F238E27FC236}">
                <a16:creationId xmlns:a16="http://schemas.microsoft.com/office/drawing/2014/main" id="{8294164C-4523-430F-BA8C-4FD382956F14}"/>
              </a:ext>
            </a:extLst>
          </p:cNvPr>
          <p:cNvSpPr/>
          <p:nvPr/>
        </p:nvSpPr>
        <p:spPr>
          <a:xfrm>
            <a:off x="348719" y="4514398"/>
            <a:ext cx="7972148" cy="449288"/>
          </a:xfrm>
          <a:prstGeom prst="roundRect">
            <a:avLst/>
          </a:prstGeom>
          <a:solidFill>
            <a:schemeClr val="bg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a:solidFill>
                  <a:schemeClr val="accent2"/>
                </a:solidFill>
              </a:rPr>
              <a:t>                    Results &amp; Conclusions</a:t>
            </a:r>
            <a:endParaRPr lang="en-IN" b="1" i="1">
              <a:solidFill>
                <a:schemeClr val="accent2"/>
              </a:solidFill>
            </a:endParaRPr>
          </a:p>
        </p:txBody>
      </p:sp>
      <p:pic>
        <p:nvPicPr>
          <p:cNvPr id="14" name="Graphic 13" descr="Head with gears">
            <a:extLst>
              <a:ext uri="{FF2B5EF4-FFF2-40B4-BE49-F238E27FC236}">
                <a16:creationId xmlns:a16="http://schemas.microsoft.com/office/drawing/2014/main" id="{99115230-531E-4FF7-8D71-3C9D0912066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6490" y="508352"/>
            <a:ext cx="462584" cy="462584"/>
          </a:xfrm>
          <a:prstGeom prst="rect">
            <a:avLst/>
          </a:prstGeom>
        </p:spPr>
      </p:pic>
      <p:pic>
        <p:nvPicPr>
          <p:cNvPr id="17" name="Graphic 16" descr="Magnifying glass">
            <a:extLst>
              <a:ext uri="{FF2B5EF4-FFF2-40B4-BE49-F238E27FC236}">
                <a16:creationId xmlns:a16="http://schemas.microsoft.com/office/drawing/2014/main" id="{8719AA9D-049C-4E8E-85B9-03D99B842FC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91841" y="1089399"/>
            <a:ext cx="462584" cy="462584"/>
          </a:xfrm>
          <a:prstGeom prst="rect">
            <a:avLst/>
          </a:prstGeom>
        </p:spPr>
      </p:pic>
      <p:pic>
        <p:nvPicPr>
          <p:cNvPr id="20" name="Graphic 19" descr="Presentation with pie chart">
            <a:extLst>
              <a:ext uri="{FF2B5EF4-FFF2-40B4-BE49-F238E27FC236}">
                <a16:creationId xmlns:a16="http://schemas.microsoft.com/office/drawing/2014/main" id="{5F214378-9239-48D0-93D1-4BA69BC89B9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22566" y="1702444"/>
            <a:ext cx="462584" cy="462584"/>
          </a:xfrm>
          <a:prstGeom prst="rect">
            <a:avLst/>
          </a:prstGeom>
        </p:spPr>
      </p:pic>
      <p:pic>
        <p:nvPicPr>
          <p:cNvPr id="23" name="Graphic 22" descr="Gears">
            <a:extLst>
              <a:ext uri="{FF2B5EF4-FFF2-40B4-BE49-F238E27FC236}">
                <a16:creationId xmlns:a16="http://schemas.microsoft.com/office/drawing/2014/main" id="{DEC7CD27-521B-42B5-8EF4-3E52C190C22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14227" y="2782695"/>
            <a:ext cx="471703" cy="471703"/>
          </a:xfrm>
          <a:prstGeom prst="rect">
            <a:avLst/>
          </a:prstGeom>
        </p:spPr>
      </p:pic>
      <p:pic>
        <p:nvPicPr>
          <p:cNvPr id="25" name="Graphic 24" descr="Playbook">
            <a:extLst>
              <a:ext uri="{FF2B5EF4-FFF2-40B4-BE49-F238E27FC236}">
                <a16:creationId xmlns:a16="http://schemas.microsoft.com/office/drawing/2014/main" id="{CB550C67-AA68-45A4-95F7-8004BD5C9D82}"/>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02757" y="2221290"/>
            <a:ext cx="583173" cy="583173"/>
          </a:xfrm>
          <a:prstGeom prst="rect">
            <a:avLst/>
          </a:prstGeom>
        </p:spPr>
      </p:pic>
      <p:pic>
        <p:nvPicPr>
          <p:cNvPr id="27" name="Graphic 26" descr="Bullseye">
            <a:extLst>
              <a:ext uri="{FF2B5EF4-FFF2-40B4-BE49-F238E27FC236}">
                <a16:creationId xmlns:a16="http://schemas.microsoft.com/office/drawing/2014/main" id="{D46211E4-06DB-4378-BB04-A6E1803ED3B3}"/>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37225" y="3403255"/>
            <a:ext cx="514235" cy="499142"/>
          </a:xfrm>
          <a:prstGeom prst="rect">
            <a:avLst/>
          </a:prstGeom>
        </p:spPr>
      </p:pic>
      <p:pic>
        <p:nvPicPr>
          <p:cNvPr id="33" name="Graphic 32" descr="Medal">
            <a:extLst>
              <a:ext uri="{FF2B5EF4-FFF2-40B4-BE49-F238E27FC236}">
                <a16:creationId xmlns:a16="http://schemas.microsoft.com/office/drawing/2014/main" id="{67E55E73-CC41-4724-B9D2-446DA9E888B2}"/>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22566" y="4523488"/>
            <a:ext cx="462584" cy="440198"/>
          </a:xfrm>
          <a:prstGeom prst="rect">
            <a:avLst/>
          </a:prstGeom>
        </p:spPr>
      </p:pic>
      <p:pic>
        <p:nvPicPr>
          <p:cNvPr id="36" name="Graphic 35" descr="Warning">
            <a:extLst>
              <a:ext uri="{FF2B5EF4-FFF2-40B4-BE49-F238E27FC236}">
                <a16:creationId xmlns:a16="http://schemas.microsoft.com/office/drawing/2014/main" id="{FAEADE90-B1C2-4585-BE5A-C1A5BC1610E9}"/>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470915" y="3939510"/>
            <a:ext cx="514235" cy="51423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4999CF2B-8643-4588-A681-3AF94F96FEEC}"/>
              </a:ext>
            </a:extLst>
          </p:cNvPr>
          <p:cNvSpPr/>
          <p:nvPr/>
        </p:nvSpPr>
        <p:spPr>
          <a:xfrm>
            <a:off x="479347" y="69341"/>
            <a:ext cx="7972148" cy="449288"/>
          </a:xfrm>
          <a:prstGeom prst="roundRect">
            <a:avLst/>
          </a:prstGeom>
          <a:solidFill>
            <a:schemeClr val="bg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Conclusions:</a:t>
            </a:r>
            <a:endParaRPr lang="en-IN" b="1" i="1" dirty="0">
              <a:solidFill>
                <a:schemeClr val="accent2"/>
              </a:solidFill>
            </a:endParaRPr>
          </a:p>
        </p:txBody>
      </p:sp>
      <p:pic>
        <p:nvPicPr>
          <p:cNvPr id="5" name="Picture 4">
            <a:extLst>
              <a:ext uri="{FF2B5EF4-FFF2-40B4-BE49-F238E27FC236}">
                <a16:creationId xmlns:a16="http://schemas.microsoft.com/office/drawing/2014/main" id="{82011D57-4BF0-49F7-A7C5-395519730D08}"/>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92505" y="101433"/>
            <a:ext cx="557655" cy="366658"/>
          </a:xfrm>
          <a:prstGeom prst="rect">
            <a:avLst/>
          </a:prstGeom>
        </p:spPr>
      </p:pic>
      <p:sp>
        <p:nvSpPr>
          <p:cNvPr id="7" name="TextBox 6">
            <a:extLst>
              <a:ext uri="{FF2B5EF4-FFF2-40B4-BE49-F238E27FC236}">
                <a16:creationId xmlns:a16="http://schemas.microsoft.com/office/drawing/2014/main" id="{C5BA9985-A627-4BEE-9FA8-B8DBA604E789}"/>
              </a:ext>
            </a:extLst>
          </p:cNvPr>
          <p:cNvSpPr txBox="1"/>
          <p:nvPr/>
        </p:nvSpPr>
        <p:spPr>
          <a:xfrm>
            <a:off x="553991" y="649962"/>
            <a:ext cx="8462866" cy="4493538"/>
          </a:xfrm>
          <a:prstGeom prst="rect">
            <a:avLst/>
          </a:prstGeom>
          <a:noFill/>
        </p:spPr>
        <p:txBody>
          <a:bodyPr wrap="square">
            <a:spAutoFit/>
          </a:bodyPr>
          <a:lstStyle/>
          <a:p>
            <a:pPr marL="285750" indent="-285750">
              <a:buFont typeface="Arial" panose="020B0604020202020204" pitchFamily="34" charset="0"/>
              <a:buChar char="•"/>
            </a:pPr>
            <a:r>
              <a:rPr lang="en-GB" sz="1600" dirty="0"/>
              <a:t>Hour of the day holds the most important feature.</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Bike rental count is mostly correlated with the time of the day as it is peak at 10am morning and 8pm at evening</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We observed that bike rental count is high during working days than non-working days.</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We see that people generally prefer to rent bike at moderate to high temperatures, and when little windy</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It is observed that highest number bike rentals counts in Autumn &amp; Summer seasons and the lowest in winter season.</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We observed that the highest number of bike rentals on a clear day and the lowest on a snowy or rainy day.</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We observed that with increasing humidity, the number of bike rental counts decreases.</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10589356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4999CF2B-8643-4588-A681-3AF94F96FEEC}"/>
              </a:ext>
            </a:extLst>
          </p:cNvPr>
          <p:cNvSpPr/>
          <p:nvPr/>
        </p:nvSpPr>
        <p:spPr>
          <a:xfrm>
            <a:off x="87462" y="250309"/>
            <a:ext cx="7972148" cy="449288"/>
          </a:xfrm>
          <a:prstGeom prst="roundRect">
            <a:avLst/>
          </a:prstGeom>
          <a:solidFill>
            <a:schemeClr val="bg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Results &amp; Conclusions:</a:t>
            </a:r>
            <a:endParaRPr lang="en-IN" b="1" i="1" dirty="0">
              <a:solidFill>
                <a:schemeClr val="accent2"/>
              </a:solidFill>
            </a:endParaRPr>
          </a:p>
        </p:txBody>
      </p:sp>
      <p:pic>
        <p:nvPicPr>
          <p:cNvPr id="5" name="Picture 4">
            <a:extLst>
              <a:ext uri="{FF2B5EF4-FFF2-40B4-BE49-F238E27FC236}">
                <a16:creationId xmlns:a16="http://schemas.microsoft.com/office/drawing/2014/main" id="{82011D57-4BF0-49F7-A7C5-395519730D08}"/>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02317" y="293985"/>
            <a:ext cx="557655" cy="366658"/>
          </a:xfrm>
          <a:prstGeom prst="rect">
            <a:avLst/>
          </a:prstGeom>
        </p:spPr>
      </p:pic>
      <p:sp>
        <p:nvSpPr>
          <p:cNvPr id="6" name="TextBox 5">
            <a:extLst>
              <a:ext uri="{FF2B5EF4-FFF2-40B4-BE49-F238E27FC236}">
                <a16:creationId xmlns:a16="http://schemas.microsoft.com/office/drawing/2014/main" id="{F22C2C5A-E56D-4DF4-95C9-DB313487CF3B}"/>
              </a:ext>
            </a:extLst>
          </p:cNvPr>
          <p:cNvSpPr txBox="1"/>
          <p:nvPr/>
        </p:nvSpPr>
        <p:spPr>
          <a:xfrm>
            <a:off x="87462" y="859345"/>
            <a:ext cx="8841683" cy="2769989"/>
          </a:xfrm>
          <a:prstGeom prst="rect">
            <a:avLst/>
          </a:prstGeom>
          <a:noFill/>
        </p:spPr>
        <p:txBody>
          <a:bodyPr wrap="square">
            <a:spAutoFit/>
          </a:bodyPr>
          <a:lstStyle/>
          <a:p>
            <a:pPr marL="285750" indent="-285750">
              <a:buFont typeface="Wingdings" panose="05000000000000000000" pitchFamily="2" charset="2"/>
              <a:buChar char="ü"/>
            </a:pPr>
            <a:r>
              <a:rPr lang="en-GB" sz="1600" b="0" i="0" dirty="0">
                <a:solidFill>
                  <a:srgbClr val="212121"/>
                </a:solidFill>
                <a:effectLst/>
                <a:latin typeface="Roboto" panose="02000000000000000000" pitchFamily="2" charset="0"/>
              </a:rPr>
              <a:t>During the time of our analysis, we initially did EDA on all the features of our dataset.</a:t>
            </a:r>
          </a:p>
          <a:p>
            <a:pPr marL="285750" indent="-285750">
              <a:buFont typeface="Wingdings" panose="05000000000000000000" pitchFamily="2" charset="2"/>
              <a:buChar char="ü"/>
            </a:pPr>
            <a:endParaRPr lang="en-GB" sz="1600" b="0" i="0" dirty="0">
              <a:solidFill>
                <a:srgbClr val="212121"/>
              </a:solidFill>
              <a:effectLst/>
              <a:latin typeface="Roboto" panose="02000000000000000000" pitchFamily="2" charset="0"/>
            </a:endParaRPr>
          </a:p>
          <a:p>
            <a:pPr marL="285750" indent="-285750">
              <a:buFont typeface="Wingdings" panose="05000000000000000000" pitchFamily="2" charset="2"/>
              <a:buChar char="ü"/>
            </a:pPr>
            <a:r>
              <a:rPr lang="en-GB" sz="1600" b="0" i="0" dirty="0">
                <a:solidFill>
                  <a:srgbClr val="212121"/>
                </a:solidFill>
                <a:effectLst/>
                <a:latin typeface="Roboto" panose="02000000000000000000" pitchFamily="2" charset="0"/>
              </a:rPr>
              <a:t>We first analysed our dependent variable, 'Rented Bike Count' and also transformed it.</a:t>
            </a:r>
          </a:p>
          <a:p>
            <a:pPr marL="285750" indent="-285750">
              <a:buFont typeface="Wingdings" panose="05000000000000000000" pitchFamily="2" charset="2"/>
              <a:buChar char="ü"/>
            </a:pPr>
            <a:endParaRPr lang="en-GB" sz="1600" b="0" i="0" dirty="0">
              <a:solidFill>
                <a:srgbClr val="212121"/>
              </a:solidFill>
              <a:effectLst/>
              <a:latin typeface="Roboto" panose="02000000000000000000" pitchFamily="2" charset="0"/>
            </a:endParaRPr>
          </a:p>
          <a:p>
            <a:pPr marL="285750" indent="-285750">
              <a:buFont typeface="Wingdings" panose="05000000000000000000" pitchFamily="2" charset="2"/>
              <a:buChar char="ü"/>
            </a:pPr>
            <a:r>
              <a:rPr lang="en-GB" sz="1600" b="0" i="0" dirty="0">
                <a:solidFill>
                  <a:srgbClr val="212121"/>
                </a:solidFill>
                <a:effectLst/>
                <a:latin typeface="Roboto" panose="02000000000000000000" pitchFamily="2" charset="0"/>
              </a:rPr>
              <a:t>Next we analysed categorical variable and dropped the variable who had majority of one class, we also analysed numerical variable, found out the correlation, distribution and their relationship with the dependent variable. </a:t>
            </a:r>
          </a:p>
          <a:p>
            <a:pPr marL="285750" indent="-285750">
              <a:buFont typeface="Wingdings" panose="05000000000000000000" pitchFamily="2" charset="2"/>
              <a:buChar char="ü"/>
            </a:pPr>
            <a:endParaRPr lang="en-GB" sz="1600" dirty="0">
              <a:solidFill>
                <a:srgbClr val="212121"/>
              </a:solidFill>
              <a:latin typeface="Roboto" panose="02000000000000000000" pitchFamily="2" charset="0"/>
            </a:endParaRPr>
          </a:p>
          <a:p>
            <a:pPr marL="285750" indent="-285750">
              <a:buFont typeface="Wingdings" panose="05000000000000000000" pitchFamily="2" charset="2"/>
              <a:buChar char="ü"/>
            </a:pPr>
            <a:r>
              <a:rPr lang="en-GB" sz="1600" b="0" i="0" dirty="0">
                <a:solidFill>
                  <a:srgbClr val="212121"/>
                </a:solidFill>
                <a:effectLst/>
                <a:latin typeface="Roboto" panose="02000000000000000000" pitchFamily="2" charset="0"/>
              </a:rPr>
              <a:t>We also removed some numerical features who had mostly 0 values and hot encoded the categorical variables.</a:t>
            </a:r>
          </a:p>
          <a:p>
            <a:pPr marL="285750" indent="-285750">
              <a:buFont typeface="Wingdings" panose="05000000000000000000" pitchFamily="2" charset="2"/>
              <a:buChar char="ü"/>
            </a:pPr>
            <a:endParaRPr lang="en-IN" dirty="0"/>
          </a:p>
        </p:txBody>
      </p:sp>
      <p:sp>
        <p:nvSpPr>
          <p:cNvPr id="8" name="TextBox 7">
            <a:extLst>
              <a:ext uri="{FF2B5EF4-FFF2-40B4-BE49-F238E27FC236}">
                <a16:creationId xmlns:a16="http://schemas.microsoft.com/office/drawing/2014/main" id="{F27785B8-1033-4625-BCE3-22C0A4EABA2C}"/>
              </a:ext>
            </a:extLst>
          </p:cNvPr>
          <p:cNvSpPr txBox="1"/>
          <p:nvPr/>
        </p:nvSpPr>
        <p:spPr>
          <a:xfrm>
            <a:off x="466279" y="3392309"/>
            <a:ext cx="8462866" cy="1569660"/>
          </a:xfrm>
          <a:prstGeom prst="rect">
            <a:avLst/>
          </a:prstGeom>
          <a:noFill/>
        </p:spPr>
        <p:txBody>
          <a:bodyPr wrap="square">
            <a:spAutoFit/>
          </a:bodyPr>
          <a:lstStyle/>
          <a:p>
            <a:pPr marL="285750" indent="-285750">
              <a:buFont typeface="Arial" panose="020B0604020202020204" pitchFamily="34" charset="0"/>
              <a:buChar char="•"/>
            </a:pPr>
            <a:r>
              <a:rPr lang="en-GB" sz="1600" dirty="0"/>
              <a:t>Next we implemented 7 machine learning algorithms Linear Regression, lasso, ridge, elastic net, decision tree, Random Forest and </a:t>
            </a:r>
            <a:r>
              <a:rPr lang="en-GB" sz="1600" dirty="0" err="1"/>
              <a:t>XGBoost</a:t>
            </a:r>
            <a:r>
              <a:rPr lang="en-GB" sz="1600" dirty="0"/>
              <a:t>. </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We did hyperparameter tuning to improve our model performance. </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The results of our evaluation are:</a:t>
            </a:r>
            <a:endParaRPr lang="en-IN" sz="1600" dirty="0"/>
          </a:p>
        </p:txBody>
      </p:sp>
    </p:spTree>
    <p:extLst>
      <p:ext uri="{BB962C8B-B14F-4D97-AF65-F5344CB8AC3E}">
        <p14:creationId xmlns:p14="http://schemas.microsoft.com/office/powerpoint/2010/main" val="9703123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BF64203A-7D20-4483-8CF9-7FFE31565A75}"/>
              </a:ext>
            </a:extLst>
          </p:cNvPr>
          <p:cNvGraphicFramePr>
            <a:graphicFrameLocks noGrp="1"/>
          </p:cNvGraphicFramePr>
          <p:nvPr>
            <p:extLst>
              <p:ext uri="{D42A27DB-BD31-4B8C-83A1-F6EECF244321}">
                <p14:modId xmlns:p14="http://schemas.microsoft.com/office/powerpoint/2010/main" val="1950288105"/>
              </p:ext>
            </p:extLst>
          </p:nvPr>
        </p:nvGraphicFramePr>
        <p:xfrm>
          <a:off x="506774" y="572876"/>
          <a:ext cx="8380336" cy="4477958"/>
        </p:xfrm>
        <a:graphic>
          <a:graphicData uri="http://schemas.openxmlformats.org/drawingml/2006/table">
            <a:tbl>
              <a:tblPr/>
              <a:tblGrid>
                <a:gridCol w="899605">
                  <a:extLst>
                    <a:ext uri="{9D8B030D-6E8A-4147-A177-3AD203B41FA5}">
                      <a16:colId xmlns:a16="http://schemas.microsoft.com/office/drawing/2014/main" val="2122700827"/>
                    </a:ext>
                  </a:extLst>
                </a:gridCol>
                <a:gridCol w="911646">
                  <a:extLst>
                    <a:ext uri="{9D8B030D-6E8A-4147-A177-3AD203B41FA5}">
                      <a16:colId xmlns:a16="http://schemas.microsoft.com/office/drawing/2014/main" val="1888549903"/>
                    </a:ext>
                  </a:extLst>
                </a:gridCol>
                <a:gridCol w="2356612">
                  <a:extLst>
                    <a:ext uri="{9D8B030D-6E8A-4147-A177-3AD203B41FA5}">
                      <a16:colId xmlns:a16="http://schemas.microsoft.com/office/drawing/2014/main" val="3205338970"/>
                    </a:ext>
                  </a:extLst>
                </a:gridCol>
                <a:gridCol w="565889">
                  <a:extLst>
                    <a:ext uri="{9D8B030D-6E8A-4147-A177-3AD203B41FA5}">
                      <a16:colId xmlns:a16="http://schemas.microsoft.com/office/drawing/2014/main" val="3055577995"/>
                    </a:ext>
                  </a:extLst>
                </a:gridCol>
                <a:gridCol w="911646">
                  <a:extLst>
                    <a:ext uri="{9D8B030D-6E8A-4147-A177-3AD203B41FA5}">
                      <a16:colId xmlns:a16="http://schemas.microsoft.com/office/drawing/2014/main" val="3044499266"/>
                    </a:ext>
                  </a:extLst>
                </a:gridCol>
                <a:gridCol w="911646">
                  <a:extLst>
                    <a:ext uri="{9D8B030D-6E8A-4147-A177-3AD203B41FA5}">
                      <a16:colId xmlns:a16="http://schemas.microsoft.com/office/drawing/2014/main" val="3928558895"/>
                    </a:ext>
                  </a:extLst>
                </a:gridCol>
                <a:gridCol w="911646">
                  <a:extLst>
                    <a:ext uri="{9D8B030D-6E8A-4147-A177-3AD203B41FA5}">
                      <a16:colId xmlns:a16="http://schemas.microsoft.com/office/drawing/2014/main" val="625388252"/>
                    </a:ext>
                  </a:extLst>
                </a:gridCol>
                <a:gridCol w="911646">
                  <a:extLst>
                    <a:ext uri="{9D8B030D-6E8A-4147-A177-3AD203B41FA5}">
                      <a16:colId xmlns:a16="http://schemas.microsoft.com/office/drawing/2014/main" val="3762449155"/>
                    </a:ext>
                  </a:extLst>
                </a:gridCol>
              </a:tblGrid>
              <a:tr h="275349">
                <a:tc>
                  <a:txBody>
                    <a:bodyPr/>
                    <a:lstStyle/>
                    <a:p>
                      <a:pPr algn="r"/>
                      <a:endParaRPr lang="en-IN" sz="1050" b="1">
                        <a:solidFill>
                          <a:schemeClr val="bg1"/>
                        </a:solidFill>
                        <a:effectLst/>
                      </a:endParaRPr>
                    </a:p>
                  </a:txBody>
                  <a:tcPr marL="54515" marR="54515" marT="27258" marB="27258" anchor="ctr">
                    <a:lnL>
                      <a:noFill/>
                    </a:lnL>
                    <a:lnR>
                      <a:noFill/>
                    </a:lnR>
                    <a:lnT>
                      <a:noFill/>
                    </a:lnT>
                    <a:lnB>
                      <a:noFill/>
                    </a:lnB>
                    <a:solidFill>
                      <a:srgbClr val="FFFFFF"/>
                    </a:solidFill>
                  </a:tcPr>
                </a:tc>
                <a:tc>
                  <a:txBody>
                    <a:bodyPr/>
                    <a:lstStyle/>
                    <a:p>
                      <a:pPr algn="r"/>
                      <a:endParaRPr lang="en-IN" sz="1050" b="1" dirty="0">
                        <a:solidFill>
                          <a:schemeClr val="bg1"/>
                        </a:solidFill>
                        <a:effectLst/>
                      </a:endParaRPr>
                    </a:p>
                  </a:txBody>
                  <a:tcPr marL="54515" marR="54515" marT="27258" marB="27258" anchor="ctr">
                    <a:lnL>
                      <a:noFill/>
                    </a:lnL>
                    <a:lnR>
                      <a:noFill/>
                    </a:lnR>
                    <a:lnT>
                      <a:noFill/>
                    </a:lnT>
                    <a:lnB>
                      <a:noFill/>
                    </a:lnB>
                    <a:solidFill>
                      <a:srgbClr val="FFFFFF"/>
                    </a:solidFill>
                  </a:tcPr>
                </a:tc>
                <a:tc>
                  <a:txBody>
                    <a:bodyPr/>
                    <a:lstStyle/>
                    <a:p>
                      <a:pPr algn="r"/>
                      <a:r>
                        <a:rPr lang="en-IN" sz="1050" b="1">
                          <a:solidFill>
                            <a:schemeClr val="bg1"/>
                          </a:solidFill>
                          <a:effectLst/>
                        </a:rPr>
                        <a:t>Model</a:t>
                      </a:r>
                    </a:p>
                  </a:txBody>
                  <a:tcPr marL="54515" marR="54515" marT="27258" marB="27258" anchor="ctr">
                    <a:lnL>
                      <a:noFill/>
                    </a:lnL>
                    <a:lnR>
                      <a:noFill/>
                    </a:lnR>
                    <a:lnT>
                      <a:noFill/>
                    </a:lnT>
                    <a:lnB>
                      <a:noFill/>
                    </a:lnB>
                    <a:solidFill>
                      <a:srgbClr val="FFFFFF"/>
                    </a:solidFill>
                  </a:tcPr>
                </a:tc>
                <a:tc>
                  <a:txBody>
                    <a:bodyPr/>
                    <a:lstStyle/>
                    <a:p>
                      <a:pPr algn="r"/>
                      <a:r>
                        <a:rPr lang="en-IN" sz="1050" b="1">
                          <a:solidFill>
                            <a:schemeClr val="bg1"/>
                          </a:solidFill>
                          <a:effectLst/>
                        </a:rPr>
                        <a:t>MAE</a:t>
                      </a:r>
                    </a:p>
                  </a:txBody>
                  <a:tcPr marL="54515" marR="54515" marT="27258" marB="27258" anchor="ctr">
                    <a:lnL>
                      <a:noFill/>
                    </a:lnL>
                    <a:lnR>
                      <a:noFill/>
                    </a:lnR>
                    <a:lnT>
                      <a:noFill/>
                    </a:lnT>
                    <a:lnB>
                      <a:noFill/>
                    </a:lnB>
                    <a:solidFill>
                      <a:srgbClr val="FFFFFF"/>
                    </a:solidFill>
                  </a:tcPr>
                </a:tc>
                <a:tc>
                  <a:txBody>
                    <a:bodyPr/>
                    <a:lstStyle/>
                    <a:p>
                      <a:pPr algn="r"/>
                      <a:r>
                        <a:rPr lang="en-IN" sz="1050" b="1">
                          <a:solidFill>
                            <a:schemeClr val="bg1"/>
                          </a:solidFill>
                          <a:effectLst/>
                        </a:rPr>
                        <a:t>MSE</a:t>
                      </a:r>
                    </a:p>
                  </a:txBody>
                  <a:tcPr marL="54515" marR="54515" marT="27258" marB="27258" anchor="ctr">
                    <a:lnL>
                      <a:noFill/>
                    </a:lnL>
                    <a:lnR>
                      <a:noFill/>
                    </a:lnR>
                    <a:lnT>
                      <a:noFill/>
                    </a:lnT>
                    <a:lnB>
                      <a:noFill/>
                    </a:lnB>
                    <a:solidFill>
                      <a:srgbClr val="FFFFFF"/>
                    </a:solidFill>
                  </a:tcPr>
                </a:tc>
                <a:tc>
                  <a:txBody>
                    <a:bodyPr/>
                    <a:lstStyle/>
                    <a:p>
                      <a:pPr algn="r"/>
                      <a:r>
                        <a:rPr lang="en-IN" sz="1050" b="1">
                          <a:solidFill>
                            <a:schemeClr val="bg1"/>
                          </a:solidFill>
                          <a:effectLst/>
                        </a:rPr>
                        <a:t>RMSE</a:t>
                      </a:r>
                    </a:p>
                  </a:txBody>
                  <a:tcPr marL="54515" marR="54515" marT="27258" marB="27258" anchor="ctr">
                    <a:lnL>
                      <a:noFill/>
                    </a:lnL>
                    <a:lnR>
                      <a:noFill/>
                    </a:lnR>
                    <a:lnT>
                      <a:noFill/>
                    </a:lnT>
                    <a:lnB>
                      <a:noFill/>
                    </a:lnB>
                    <a:solidFill>
                      <a:srgbClr val="FFFFFF"/>
                    </a:solidFill>
                  </a:tcPr>
                </a:tc>
                <a:tc>
                  <a:txBody>
                    <a:bodyPr/>
                    <a:lstStyle/>
                    <a:p>
                      <a:pPr algn="r"/>
                      <a:r>
                        <a:rPr lang="en-IN" sz="1050" b="1">
                          <a:solidFill>
                            <a:schemeClr val="bg1"/>
                          </a:solidFill>
                          <a:effectLst/>
                        </a:rPr>
                        <a:t>R2_score</a:t>
                      </a:r>
                    </a:p>
                  </a:txBody>
                  <a:tcPr marL="54515" marR="54515" marT="27258" marB="27258" anchor="ctr">
                    <a:lnL>
                      <a:noFill/>
                    </a:lnL>
                    <a:lnR>
                      <a:noFill/>
                    </a:lnR>
                    <a:lnT>
                      <a:noFill/>
                    </a:lnT>
                    <a:lnB>
                      <a:noFill/>
                    </a:lnB>
                    <a:solidFill>
                      <a:srgbClr val="FFFFFF"/>
                    </a:solidFill>
                  </a:tcPr>
                </a:tc>
                <a:tc>
                  <a:txBody>
                    <a:bodyPr/>
                    <a:lstStyle/>
                    <a:p>
                      <a:pPr algn="r"/>
                      <a:r>
                        <a:rPr lang="en-IN" sz="1050" b="1" dirty="0">
                          <a:solidFill>
                            <a:schemeClr val="bg1"/>
                          </a:solidFill>
                          <a:effectLst/>
                        </a:rPr>
                        <a:t>Adjusted R2</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406840780"/>
                  </a:ext>
                </a:extLst>
              </a:tr>
              <a:tr h="392985">
                <a:tc rowSpan="8">
                  <a:txBody>
                    <a:bodyPr/>
                    <a:lstStyle/>
                    <a:p>
                      <a:pPr fontAlgn="t"/>
                      <a:r>
                        <a:rPr lang="en-IN" sz="1050" b="1" dirty="0">
                          <a:solidFill>
                            <a:schemeClr val="bg1"/>
                          </a:solidFill>
                          <a:effectLst/>
                        </a:rPr>
                        <a:t>Training set</a:t>
                      </a:r>
                    </a:p>
                  </a:txBody>
                  <a:tcPr marL="54515" marR="54515" marT="27258" marB="27258">
                    <a:lnL>
                      <a:noFill/>
                    </a:lnL>
                    <a:lnR>
                      <a:noFill/>
                    </a:lnR>
                    <a:lnT>
                      <a:noFill/>
                    </a:lnT>
                    <a:lnB>
                      <a:noFill/>
                    </a:lnB>
                    <a:solidFill>
                      <a:srgbClr val="FFFFFF"/>
                    </a:solidFill>
                  </a:tcPr>
                </a:tc>
                <a:tc>
                  <a:txBody>
                    <a:bodyPr/>
                    <a:lstStyle/>
                    <a:p>
                      <a:pPr fontAlgn="t"/>
                      <a:r>
                        <a:rPr lang="en-IN" sz="1050" b="1" dirty="0">
                          <a:solidFill>
                            <a:schemeClr val="bg1"/>
                          </a:solidFill>
                          <a:effectLst/>
                        </a:rPr>
                        <a:t>0</a:t>
                      </a:r>
                    </a:p>
                  </a:txBody>
                  <a:tcPr marL="54515" marR="54515" marT="27258" marB="27258">
                    <a:lnL>
                      <a:noFill/>
                    </a:lnL>
                    <a:lnR>
                      <a:noFill/>
                    </a:lnR>
                    <a:lnT>
                      <a:noFill/>
                    </a:lnT>
                    <a:lnB>
                      <a:noFill/>
                    </a:lnB>
                    <a:solidFill>
                      <a:srgbClr val="FFFFFF"/>
                    </a:solidFill>
                  </a:tcPr>
                </a:tc>
                <a:tc>
                  <a:txBody>
                    <a:bodyPr/>
                    <a:lstStyle/>
                    <a:p>
                      <a:pPr algn="l"/>
                      <a:r>
                        <a:rPr lang="en-IN" sz="1050" dirty="0">
                          <a:solidFill>
                            <a:schemeClr val="bg1"/>
                          </a:solidFill>
                          <a:effectLst/>
                        </a:rPr>
                        <a:t>Linear regression</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4.474</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35.078</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5.923</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0.772</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0.77</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748383602"/>
                  </a:ext>
                </a:extLst>
              </a:tr>
              <a:tr h="392985">
                <a:tc vMerge="1">
                  <a:txBody>
                    <a:bodyPr/>
                    <a:lstStyle/>
                    <a:p>
                      <a:endParaRPr lang="en-IN"/>
                    </a:p>
                  </a:txBody>
                  <a:tcPr/>
                </a:tc>
                <a:tc>
                  <a:txBody>
                    <a:bodyPr/>
                    <a:lstStyle/>
                    <a:p>
                      <a:pPr fontAlgn="ctr"/>
                      <a:r>
                        <a:rPr lang="en-IN" sz="1050" b="1">
                          <a:solidFill>
                            <a:schemeClr val="bg1"/>
                          </a:solidFill>
                          <a:effectLst/>
                        </a:rPr>
                        <a:t>1</a:t>
                      </a:r>
                    </a:p>
                  </a:txBody>
                  <a:tcPr marL="54515" marR="54515" marT="27258" marB="27258" anchor="ctr">
                    <a:lnL>
                      <a:noFill/>
                    </a:lnL>
                    <a:lnR>
                      <a:noFill/>
                    </a:lnR>
                    <a:lnT>
                      <a:noFill/>
                    </a:lnT>
                    <a:lnB>
                      <a:noFill/>
                    </a:lnB>
                    <a:solidFill>
                      <a:srgbClr val="FFFFFF"/>
                    </a:solidFill>
                  </a:tcPr>
                </a:tc>
                <a:tc>
                  <a:txBody>
                    <a:bodyPr/>
                    <a:lstStyle/>
                    <a:p>
                      <a:pPr algn="l"/>
                      <a:r>
                        <a:rPr lang="en-IN" sz="1050" dirty="0">
                          <a:solidFill>
                            <a:schemeClr val="bg1"/>
                          </a:solidFill>
                          <a:effectLst/>
                        </a:rPr>
                        <a:t>Lasso regression</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7.255</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91.594</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9.570</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0.405</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0.39</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2687181245"/>
                  </a:ext>
                </a:extLst>
              </a:tr>
              <a:tr h="392985">
                <a:tc vMerge="1">
                  <a:txBody>
                    <a:bodyPr/>
                    <a:lstStyle/>
                    <a:p>
                      <a:endParaRPr lang="en-IN"/>
                    </a:p>
                  </a:txBody>
                  <a:tcPr/>
                </a:tc>
                <a:tc>
                  <a:txBody>
                    <a:bodyPr/>
                    <a:lstStyle/>
                    <a:p>
                      <a:pPr fontAlgn="ctr"/>
                      <a:r>
                        <a:rPr lang="en-IN" sz="1050" b="1">
                          <a:solidFill>
                            <a:schemeClr val="bg1"/>
                          </a:solidFill>
                          <a:effectLst/>
                        </a:rPr>
                        <a:t>2</a:t>
                      </a:r>
                    </a:p>
                  </a:txBody>
                  <a:tcPr marL="54515" marR="54515" marT="27258" marB="27258" anchor="ctr">
                    <a:lnL>
                      <a:noFill/>
                    </a:lnL>
                    <a:lnR>
                      <a:noFill/>
                    </a:lnR>
                    <a:lnT>
                      <a:noFill/>
                    </a:lnT>
                    <a:lnB>
                      <a:noFill/>
                    </a:lnB>
                    <a:solidFill>
                      <a:srgbClr val="FFFFFF"/>
                    </a:solidFill>
                  </a:tcPr>
                </a:tc>
                <a:tc>
                  <a:txBody>
                    <a:bodyPr/>
                    <a:lstStyle/>
                    <a:p>
                      <a:pPr algn="l"/>
                      <a:r>
                        <a:rPr lang="en-IN" sz="1050" dirty="0">
                          <a:solidFill>
                            <a:schemeClr val="bg1"/>
                          </a:solidFill>
                          <a:effectLst/>
                        </a:rPr>
                        <a:t>Ridge regression</a:t>
                      </a:r>
                    </a:p>
                  </a:txBody>
                  <a:tcPr marL="54515" marR="54515" marT="27258" marB="27258" anchor="ctr">
                    <a:lnL>
                      <a:noFill/>
                    </a:lnL>
                    <a:lnR>
                      <a:noFill/>
                    </a:lnR>
                    <a:lnT>
                      <a:noFill/>
                    </a:lnT>
                    <a:lnB>
                      <a:noFill/>
                    </a:lnB>
                    <a:solidFill>
                      <a:srgbClr val="FFFFFF"/>
                    </a:solidFill>
                  </a:tcPr>
                </a:tc>
                <a:tc>
                  <a:txBody>
                    <a:bodyPr/>
                    <a:lstStyle/>
                    <a:p>
                      <a:pPr algn="r"/>
                      <a:r>
                        <a:rPr lang="en-IN" sz="1050" dirty="0">
                          <a:solidFill>
                            <a:schemeClr val="bg1"/>
                          </a:solidFill>
                          <a:effectLst/>
                        </a:rPr>
                        <a:t>4.474</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35.078</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5.923</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0.772</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0.77</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4049227069"/>
                  </a:ext>
                </a:extLst>
              </a:tr>
              <a:tr h="510622">
                <a:tc vMerge="1">
                  <a:txBody>
                    <a:bodyPr/>
                    <a:lstStyle/>
                    <a:p>
                      <a:endParaRPr lang="en-IN"/>
                    </a:p>
                  </a:txBody>
                  <a:tcPr/>
                </a:tc>
                <a:tc>
                  <a:txBody>
                    <a:bodyPr/>
                    <a:lstStyle/>
                    <a:p>
                      <a:pPr fontAlgn="ctr"/>
                      <a:r>
                        <a:rPr lang="en-IN" sz="1050" b="1">
                          <a:solidFill>
                            <a:schemeClr val="bg1"/>
                          </a:solidFill>
                          <a:effectLst/>
                        </a:rPr>
                        <a:t>3</a:t>
                      </a:r>
                    </a:p>
                  </a:txBody>
                  <a:tcPr marL="54515" marR="54515" marT="27258" marB="27258" anchor="ctr">
                    <a:lnL>
                      <a:noFill/>
                    </a:lnL>
                    <a:lnR>
                      <a:noFill/>
                    </a:lnR>
                    <a:lnT>
                      <a:noFill/>
                    </a:lnT>
                    <a:lnB>
                      <a:noFill/>
                    </a:lnB>
                    <a:solidFill>
                      <a:srgbClr val="FFFFFF"/>
                    </a:solidFill>
                  </a:tcPr>
                </a:tc>
                <a:tc>
                  <a:txBody>
                    <a:bodyPr/>
                    <a:lstStyle/>
                    <a:p>
                      <a:pPr algn="l"/>
                      <a:r>
                        <a:rPr lang="en-IN" sz="1050" dirty="0">
                          <a:solidFill>
                            <a:schemeClr val="bg1"/>
                          </a:solidFill>
                          <a:effectLst/>
                        </a:rPr>
                        <a:t>Elastic net regression</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5.792</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57.574</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7.588</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0.626</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0.62</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2244652534"/>
                  </a:ext>
                </a:extLst>
              </a:tr>
              <a:tr h="510622">
                <a:tc vMerge="1">
                  <a:txBody>
                    <a:bodyPr/>
                    <a:lstStyle/>
                    <a:p>
                      <a:endParaRPr lang="en-IN"/>
                    </a:p>
                  </a:txBody>
                  <a:tcPr/>
                </a:tc>
                <a:tc>
                  <a:txBody>
                    <a:bodyPr/>
                    <a:lstStyle/>
                    <a:p>
                      <a:pPr fontAlgn="ctr"/>
                      <a:r>
                        <a:rPr lang="en-IN" sz="1050" b="1" dirty="0">
                          <a:solidFill>
                            <a:schemeClr val="bg1"/>
                          </a:solidFill>
                          <a:effectLst/>
                        </a:rPr>
                        <a:t>4</a:t>
                      </a:r>
                    </a:p>
                  </a:txBody>
                  <a:tcPr marL="54515" marR="54515" marT="27258" marB="27258" anchor="ctr">
                    <a:lnL>
                      <a:noFill/>
                    </a:lnL>
                    <a:lnR>
                      <a:noFill/>
                    </a:lnR>
                    <a:lnT>
                      <a:noFill/>
                    </a:lnT>
                    <a:lnB>
                      <a:noFill/>
                    </a:lnB>
                    <a:solidFill>
                      <a:srgbClr val="FFFFFF"/>
                    </a:solidFill>
                  </a:tcPr>
                </a:tc>
                <a:tc>
                  <a:txBody>
                    <a:bodyPr/>
                    <a:lstStyle/>
                    <a:p>
                      <a:pPr algn="l"/>
                      <a:r>
                        <a:rPr lang="en-IN" sz="1050" dirty="0" err="1">
                          <a:solidFill>
                            <a:schemeClr val="bg1"/>
                          </a:solidFill>
                          <a:effectLst/>
                        </a:rPr>
                        <a:t>Dicision</a:t>
                      </a:r>
                      <a:r>
                        <a:rPr lang="en-IN" sz="1050" dirty="0">
                          <a:solidFill>
                            <a:schemeClr val="bg1"/>
                          </a:solidFill>
                          <a:effectLst/>
                        </a:rPr>
                        <a:t> tree regression</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5.716</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56.456</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7.514</a:t>
                      </a:r>
                    </a:p>
                  </a:txBody>
                  <a:tcPr marL="54515" marR="54515" marT="27258" marB="27258" anchor="ctr">
                    <a:lnL>
                      <a:noFill/>
                    </a:lnL>
                    <a:lnR>
                      <a:noFill/>
                    </a:lnR>
                    <a:lnT>
                      <a:noFill/>
                    </a:lnT>
                    <a:lnB>
                      <a:noFill/>
                    </a:lnB>
                    <a:solidFill>
                      <a:srgbClr val="FFFFFF"/>
                    </a:solidFill>
                  </a:tcPr>
                </a:tc>
                <a:tc>
                  <a:txBody>
                    <a:bodyPr/>
                    <a:lstStyle/>
                    <a:p>
                      <a:pPr algn="r"/>
                      <a:r>
                        <a:rPr lang="en-IN" sz="1050" dirty="0">
                          <a:solidFill>
                            <a:schemeClr val="bg1"/>
                          </a:solidFill>
                          <a:effectLst/>
                        </a:rPr>
                        <a:t>0.633</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0.63</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3215094172"/>
                  </a:ext>
                </a:extLst>
              </a:tr>
              <a:tr h="510622">
                <a:tc vMerge="1">
                  <a:txBody>
                    <a:bodyPr/>
                    <a:lstStyle/>
                    <a:p>
                      <a:endParaRPr lang="en-IN"/>
                    </a:p>
                  </a:txBody>
                  <a:tcPr/>
                </a:tc>
                <a:tc>
                  <a:txBody>
                    <a:bodyPr/>
                    <a:lstStyle/>
                    <a:p>
                      <a:pPr fontAlgn="ctr"/>
                      <a:r>
                        <a:rPr lang="en-IN" sz="1050" b="1">
                          <a:solidFill>
                            <a:schemeClr val="bg1"/>
                          </a:solidFill>
                          <a:effectLst/>
                        </a:rPr>
                        <a:t>5</a:t>
                      </a:r>
                    </a:p>
                  </a:txBody>
                  <a:tcPr marL="54515" marR="54515" marT="27258" marB="27258" anchor="ctr">
                    <a:lnL>
                      <a:noFill/>
                    </a:lnL>
                    <a:lnR>
                      <a:noFill/>
                    </a:lnR>
                    <a:lnT>
                      <a:noFill/>
                    </a:lnT>
                    <a:lnB>
                      <a:noFill/>
                    </a:lnB>
                    <a:solidFill>
                      <a:srgbClr val="FFFFFF"/>
                    </a:solidFill>
                  </a:tcPr>
                </a:tc>
                <a:tc>
                  <a:txBody>
                    <a:bodyPr/>
                    <a:lstStyle/>
                    <a:p>
                      <a:pPr algn="l"/>
                      <a:r>
                        <a:rPr lang="en-IN" sz="1050" dirty="0">
                          <a:solidFill>
                            <a:schemeClr val="bg1"/>
                          </a:solidFill>
                          <a:effectLst/>
                        </a:rPr>
                        <a:t>Random forest regression</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0.805</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1.592</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1.262</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0.990</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0.99</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1264789782"/>
                  </a:ext>
                </a:extLst>
              </a:tr>
              <a:tr h="745894">
                <a:tc vMerge="1">
                  <a:txBody>
                    <a:bodyPr/>
                    <a:lstStyle/>
                    <a:p>
                      <a:endParaRPr lang="en-IN"/>
                    </a:p>
                  </a:txBody>
                  <a:tcPr/>
                </a:tc>
                <a:tc>
                  <a:txBody>
                    <a:bodyPr/>
                    <a:lstStyle/>
                    <a:p>
                      <a:pPr fontAlgn="ctr"/>
                      <a:r>
                        <a:rPr lang="en-IN" sz="1050" b="1">
                          <a:solidFill>
                            <a:schemeClr val="bg1"/>
                          </a:solidFill>
                          <a:effectLst/>
                        </a:rPr>
                        <a:t>6</a:t>
                      </a:r>
                    </a:p>
                  </a:txBody>
                  <a:tcPr marL="54515" marR="54515" marT="27258" marB="27258" anchor="ctr">
                    <a:lnL>
                      <a:noFill/>
                    </a:lnL>
                    <a:lnR>
                      <a:noFill/>
                    </a:lnR>
                    <a:lnT>
                      <a:noFill/>
                    </a:lnT>
                    <a:lnB>
                      <a:noFill/>
                    </a:lnB>
                    <a:solidFill>
                      <a:srgbClr val="FFFFFF"/>
                    </a:solidFill>
                  </a:tcPr>
                </a:tc>
                <a:tc>
                  <a:txBody>
                    <a:bodyPr/>
                    <a:lstStyle/>
                    <a:p>
                      <a:pPr algn="l"/>
                      <a:r>
                        <a:rPr lang="en-IN" sz="1050" dirty="0">
                          <a:solidFill>
                            <a:schemeClr val="bg1"/>
                          </a:solidFill>
                          <a:effectLst/>
                        </a:rPr>
                        <a:t>Gradient boosting regression</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3.269</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18.648</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4.318</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0.879</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0.88</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1919530573"/>
                  </a:ext>
                </a:extLst>
              </a:tr>
              <a:tr h="745894">
                <a:tc vMerge="1">
                  <a:txBody>
                    <a:bodyPr/>
                    <a:lstStyle/>
                    <a:p>
                      <a:endParaRPr lang="en-IN"/>
                    </a:p>
                  </a:txBody>
                  <a:tcPr/>
                </a:tc>
                <a:tc>
                  <a:txBody>
                    <a:bodyPr/>
                    <a:lstStyle/>
                    <a:p>
                      <a:pPr fontAlgn="ctr"/>
                      <a:r>
                        <a:rPr lang="en-IN" sz="1050" b="1" dirty="0">
                          <a:solidFill>
                            <a:schemeClr val="bg1"/>
                          </a:solidFill>
                          <a:effectLst/>
                        </a:rPr>
                        <a:t>7</a:t>
                      </a:r>
                    </a:p>
                  </a:txBody>
                  <a:tcPr marL="54515" marR="54515" marT="27258" marB="27258" anchor="ctr">
                    <a:lnL>
                      <a:noFill/>
                    </a:lnL>
                    <a:lnR>
                      <a:noFill/>
                    </a:lnR>
                    <a:lnT>
                      <a:noFill/>
                    </a:lnT>
                    <a:lnB>
                      <a:noFill/>
                    </a:lnB>
                    <a:solidFill>
                      <a:srgbClr val="FFFFFF"/>
                    </a:solidFill>
                  </a:tcPr>
                </a:tc>
                <a:tc>
                  <a:txBody>
                    <a:bodyPr/>
                    <a:lstStyle/>
                    <a:p>
                      <a:pPr algn="l"/>
                      <a:r>
                        <a:rPr lang="en-IN" sz="1050" dirty="0">
                          <a:solidFill>
                            <a:schemeClr val="bg1"/>
                          </a:solidFill>
                          <a:effectLst/>
                        </a:rPr>
                        <a:t>Gradient Boosting </a:t>
                      </a:r>
                      <a:r>
                        <a:rPr lang="en-IN" sz="1050" dirty="0" err="1">
                          <a:solidFill>
                            <a:schemeClr val="bg1"/>
                          </a:solidFill>
                          <a:effectLst/>
                        </a:rPr>
                        <a:t>gridsearchcv</a:t>
                      </a:r>
                      <a:endParaRPr lang="en-IN" sz="1050" dirty="0">
                        <a:solidFill>
                          <a:schemeClr val="bg1"/>
                        </a:solidFill>
                        <a:effectLst/>
                      </a:endParaRP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1.849</a:t>
                      </a:r>
                    </a:p>
                  </a:txBody>
                  <a:tcPr marL="54515" marR="54515" marT="27258" marB="27258" anchor="ctr">
                    <a:lnL>
                      <a:noFill/>
                    </a:lnL>
                    <a:lnR>
                      <a:noFill/>
                    </a:lnR>
                    <a:lnT>
                      <a:noFill/>
                    </a:lnT>
                    <a:lnB>
                      <a:noFill/>
                    </a:lnB>
                    <a:solidFill>
                      <a:srgbClr val="FFFFFF"/>
                    </a:solidFill>
                  </a:tcPr>
                </a:tc>
                <a:tc>
                  <a:txBody>
                    <a:bodyPr/>
                    <a:lstStyle/>
                    <a:p>
                      <a:pPr algn="r"/>
                      <a:r>
                        <a:rPr lang="en-IN" sz="1050" dirty="0">
                          <a:solidFill>
                            <a:schemeClr val="bg1"/>
                          </a:solidFill>
                          <a:effectLst/>
                        </a:rPr>
                        <a:t>7.455</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2.730</a:t>
                      </a:r>
                    </a:p>
                  </a:txBody>
                  <a:tcPr marL="54515" marR="54515" marT="27258" marB="27258" anchor="ctr">
                    <a:lnL>
                      <a:noFill/>
                    </a:lnL>
                    <a:lnR>
                      <a:noFill/>
                    </a:lnR>
                    <a:lnT>
                      <a:noFill/>
                    </a:lnT>
                    <a:lnB>
                      <a:noFill/>
                    </a:lnB>
                    <a:solidFill>
                      <a:srgbClr val="FFFFFF"/>
                    </a:solidFill>
                  </a:tcPr>
                </a:tc>
                <a:tc>
                  <a:txBody>
                    <a:bodyPr/>
                    <a:lstStyle/>
                    <a:p>
                      <a:pPr algn="r"/>
                      <a:r>
                        <a:rPr lang="en-IN" sz="1050">
                          <a:solidFill>
                            <a:schemeClr val="bg1"/>
                          </a:solidFill>
                          <a:effectLst/>
                        </a:rPr>
                        <a:t>0.952</a:t>
                      </a:r>
                    </a:p>
                  </a:txBody>
                  <a:tcPr marL="54515" marR="54515" marT="27258" marB="27258" anchor="ctr">
                    <a:lnL>
                      <a:noFill/>
                    </a:lnL>
                    <a:lnR>
                      <a:noFill/>
                    </a:lnR>
                    <a:lnT>
                      <a:noFill/>
                    </a:lnT>
                    <a:lnB>
                      <a:noFill/>
                    </a:lnB>
                    <a:solidFill>
                      <a:srgbClr val="FFFFFF"/>
                    </a:solidFill>
                  </a:tcPr>
                </a:tc>
                <a:tc>
                  <a:txBody>
                    <a:bodyPr/>
                    <a:lstStyle/>
                    <a:p>
                      <a:pPr algn="r"/>
                      <a:r>
                        <a:rPr lang="en-IN" sz="1050" dirty="0">
                          <a:solidFill>
                            <a:schemeClr val="bg1"/>
                          </a:solidFill>
                          <a:effectLst/>
                        </a:rPr>
                        <a:t>0.95</a:t>
                      </a:r>
                    </a:p>
                  </a:txBody>
                  <a:tcPr marL="54515" marR="54515" marT="27258" marB="27258" anchor="ctr">
                    <a:lnL>
                      <a:noFill/>
                    </a:lnL>
                    <a:lnR>
                      <a:noFill/>
                    </a:lnR>
                    <a:lnT>
                      <a:noFill/>
                    </a:lnT>
                    <a:lnB>
                      <a:noFill/>
                    </a:lnB>
                    <a:solidFill>
                      <a:srgbClr val="FFFFFF"/>
                    </a:solidFill>
                  </a:tcPr>
                </a:tc>
                <a:extLst>
                  <a:ext uri="{0D108BD9-81ED-4DB2-BD59-A6C34878D82A}">
                    <a16:rowId xmlns:a16="http://schemas.microsoft.com/office/drawing/2014/main" val="1173693562"/>
                  </a:ext>
                </a:extLst>
              </a:tr>
            </a:tbl>
          </a:graphicData>
        </a:graphic>
      </p:graphicFrame>
      <p:sp>
        <p:nvSpPr>
          <p:cNvPr id="9" name="Rectangle: Rounded Corners 8">
            <a:extLst>
              <a:ext uri="{FF2B5EF4-FFF2-40B4-BE49-F238E27FC236}">
                <a16:creationId xmlns:a16="http://schemas.microsoft.com/office/drawing/2014/main" id="{38080336-1551-4910-9A75-B615FEC22C12}"/>
              </a:ext>
            </a:extLst>
          </p:cNvPr>
          <p:cNvSpPr/>
          <p:nvPr/>
        </p:nvSpPr>
        <p:spPr>
          <a:xfrm>
            <a:off x="200992" y="92667"/>
            <a:ext cx="7968954" cy="480209"/>
          </a:xfrm>
          <a:prstGeom prst="roundRect">
            <a:avLst/>
          </a:prstGeom>
          <a:solidFill>
            <a:schemeClr val="bg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Training set Results:</a:t>
            </a:r>
            <a:endParaRPr lang="en-IN" b="1" i="1" dirty="0">
              <a:solidFill>
                <a:schemeClr val="accent2"/>
              </a:solidFill>
            </a:endParaRPr>
          </a:p>
        </p:txBody>
      </p:sp>
      <p:pic>
        <p:nvPicPr>
          <p:cNvPr id="10" name="Picture 9">
            <a:extLst>
              <a:ext uri="{FF2B5EF4-FFF2-40B4-BE49-F238E27FC236}">
                <a16:creationId xmlns:a16="http://schemas.microsoft.com/office/drawing/2014/main" id="{822E9DC0-FCF6-4E7E-BC58-20DB36DD6A13}"/>
              </a:ext>
            </a:extLst>
          </p:cNvPr>
          <p:cNvPicPr>
            <a:picLocks noChangeAspect="1"/>
          </p:cNvPicPr>
          <p:nvPr/>
        </p:nvPicPr>
        <p:blipFill>
          <a:blip r:embed="rId2"/>
          <a:stretch>
            <a:fillRect/>
          </a:stretch>
        </p:blipFill>
        <p:spPr>
          <a:xfrm>
            <a:off x="443314" y="133926"/>
            <a:ext cx="463336" cy="438950"/>
          </a:xfrm>
          <a:prstGeom prst="rect">
            <a:avLst/>
          </a:prstGeom>
        </p:spPr>
      </p:pic>
    </p:spTree>
    <p:extLst>
      <p:ext uri="{BB962C8B-B14F-4D97-AF65-F5344CB8AC3E}">
        <p14:creationId xmlns:p14="http://schemas.microsoft.com/office/powerpoint/2010/main" val="16557065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68DD6E85-B51A-4B80-B17C-6F3C3E3C3C48}"/>
              </a:ext>
            </a:extLst>
          </p:cNvPr>
          <p:cNvSpPr/>
          <p:nvPr/>
        </p:nvSpPr>
        <p:spPr>
          <a:xfrm>
            <a:off x="466530" y="28715"/>
            <a:ext cx="7815383" cy="388535"/>
          </a:xfrm>
          <a:prstGeom prst="roundRect">
            <a:avLst/>
          </a:prstGeom>
          <a:solidFill>
            <a:schemeClr val="bg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Test set Results</a:t>
            </a:r>
            <a:endParaRPr lang="en-IN" b="1" i="1" dirty="0">
              <a:solidFill>
                <a:schemeClr val="accent2"/>
              </a:solidFill>
            </a:endParaRPr>
          </a:p>
        </p:txBody>
      </p:sp>
      <p:graphicFrame>
        <p:nvGraphicFramePr>
          <p:cNvPr id="7" name="Table 6">
            <a:extLst>
              <a:ext uri="{FF2B5EF4-FFF2-40B4-BE49-F238E27FC236}">
                <a16:creationId xmlns:a16="http://schemas.microsoft.com/office/drawing/2014/main" id="{C8C07CC0-27F7-4C0E-9B8A-FF8A0A9FCE90}"/>
              </a:ext>
            </a:extLst>
          </p:cNvPr>
          <p:cNvGraphicFramePr>
            <a:graphicFrameLocks noGrp="1"/>
          </p:cNvGraphicFramePr>
          <p:nvPr>
            <p:extLst>
              <p:ext uri="{D42A27DB-BD31-4B8C-83A1-F6EECF244321}">
                <p14:modId xmlns:p14="http://schemas.microsoft.com/office/powerpoint/2010/main" val="3407192522"/>
              </p:ext>
            </p:extLst>
          </p:nvPr>
        </p:nvGraphicFramePr>
        <p:xfrm>
          <a:off x="34727" y="806724"/>
          <a:ext cx="8921987" cy="3830923"/>
        </p:xfrm>
        <a:graphic>
          <a:graphicData uri="http://schemas.openxmlformats.org/drawingml/2006/table">
            <a:tbl>
              <a:tblPr/>
              <a:tblGrid>
                <a:gridCol w="902740">
                  <a:extLst>
                    <a:ext uri="{9D8B030D-6E8A-4147-A177-3AD203B41FA5}">
                      <a16:colId xmlns:a16="http://schemas.microsoft.com/office/drawing/2014/main" val="1692683637"/>
                    </a:ext>
                  </a:extLst>
                </a:gridCol>
                <a:gridCol w="956986">
                  <a:extLst>
                    <a:ext uri="{9D8B030D-6E8A-4147-A177-3AD203B41FA5}">
                      <a16:colId xmlns:a16="http://schemas.microsoft.com/office/drawing/2014/main" val="3087854332"/>
                    </a:ext>
                  </a:extLst>
                </a:gridCol>
                <a:gridCol w="2277331">
                  <a:extLst>
                    <a:ext uri="{9D8B030D-6E8A-4147-A177-3AD203B41FA5}">
                      <a16:colId xmlns:a16="http://schemas.microsoft.com/office/drawing/2014/main" val="169796793"/>
                    </a:ext>
                  </a:extLst>
                </a:gridCol>
                <a:gridCol w="956986">
                  <a:extLst>
                    <a:ext uri="{9D8B030D-6E8A-4147-A177-3AD203B41FA5}">
                      <a16:colId xmlns:a16="http://schemas.microsoft.com/office/drawing/2014/main" val="2907023174"/>
                    </a:ext>
                  </a:extLst>
                </a:gridCol>
                <a:gridCol w="956986">
                  <a:extLst>
                    <a:ext uri="{9D8B030D-6E8A-4147-A177-3AD203B41FA5}">
                      <a16:colId xmlns:a16="http://schemas.microsoft.com/office/drawing/2014/main" val="3321538314"/>
                    </a:ext>
                  </a:extLst>
                </a:gridCol>
                <a:gridCol w="956986">
                  <a:extLst>
                    <a:ext uri="{9D8B030D-6E8A-4147-A177-3AD203B41FA5}">
                      <a16:colId xmlns:a16="http://schemas.microsoft.com/office/drawing/2014/main" val="6423293"/>
                    </a:ext>
                  </a:extLst>
                </a:gridCol>
                <a:gridCol w="956986">
                  <a:extLst>
                    <a:ext uri="{9D8B030D-6E8A-4147-A177-3AD203B41FA5}">
                      <a16:colId xmlns:a16="http://schemas.microsoft.com/office/drawing/2014/main" val="3664009213"/>
                    </a:ext>
                  </a:extLst>
                </a:gridCol>
                <a:gridCol w="956986">
                  <a:extLst>
                    <a:ext uri="{9D8B030D-6E8A-4147-A177-3AD203B41FA5}">
                      <a16:colId xmlns:a16="http://schemas.microsoft.com/office/drawing/2014/main" val="13575609"/>
                    </a:ext>
                  </a:extLst>
                </a:gridCol>
              </a:tblGrid>
              <a:tr h="367641">
                <a:tc rowSpan="8">
                  <a:txBody>
                    <a:bodyPr/>
                    <a:lstStyle/>
                    <a:p>
                      <a:pPr fontAlgn="t"/>
                      <a:r>
                        <a:rPr lang="en-IN" sz="1200" b="1" dirty="0">
                          <a:solidFill>
                            <a:schemeClr val="bg1"/>
                          </a:solidFill>
                          <a:effectLst/>
                        </a:rPr>
                        <a:t>Test set</a:t>
                      </a:r>
                    </a:p>
                  </a:txBody>
                  <a:tcPr marL="57578" marR="57578" marT="28789" marB="28789">
                    <a:lnL>
                      <a:noFill/>
                    </a:lnL>
                    <a:lnR>
                      <a:noFill/>
                    </a:lnR>
                    <a:lnT>
                      <a:noFill/>
                    </a:lnT>
                    <a:lnB>
                      <a:noFill/>
                    </a:lnB>
                  </a:tcPr>
                </a:tc>
                <a:tc>
                  <a:txBody>
                    <a:bodyPr/>
                    <a:lstStyle/>
                    <a:p>
                      <a:pPr fontAlgn="t"/>
                      <a:r>
                        <a:rPr lang="en-IN" sz="1200" b="1">
                          <a:solidFill>
                            <a:schemeClr val="bg1"/>
                          </a:solidFill>
                          <a:effectLst/>
                        </a:rPr>
                        <a:t>0</a:t>
                      </a:r>
                    </a:p>
                  </a:txBody>
                  <a:tcPr marL="57578" marR="57578" marT="28789" marB="28789">
                    <a:lnL>
                      <a:noFill/>
                    </a:lnL>
                    <a:lnR>
                      <a:noFill/>
                    </a:lnR>
                    <a:lnT>
                      <a:noFill/>
                    </a:lnT>
                    <a:lnB>
                      <a:noFill/>
                    </a:lnB>
                  </a:tcPr>
                </a:tc>
                <a:tc>
                  <a:txBody>
                    <a:bodyPr/>
                    <a:lstStyle/>
                    <a:p>
                      <a:pPr algn="l"/>
                      <a:r>
                        <a:rPr lang="en-IN" sz="1200" dirty="0">
                          <a:solidFill>
                            <a:schemeClr val="bg1"/>
                          </a:solidFill>
                          <a:effectLst/>
                        </a:rPr>
                        <a:t>Linear regression</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4.410</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33.275</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5.768</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0.789</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0.78</a:t>
                      </a:r>
                    </a:p>
                  </a:txBody>
                  <a:tcPr marL="57578" marR="57578" marT="28789" marB="28789" anchor="ctr">
                    <a:lnL>
                      <a:noFill/>
                    </a:lnL>
                    <a:lnR>
                      <a:noFill/>
                    </a:lnR>
                    <a:lnT>
                      <a:noFill/>
                    </a:lnT>
                    <a:lnB>
                      <a:noFill/>
                    </a:lnB>
                  </a:tcPr>
                </a:tc>
                <a:extLst>
                  <a:ext uri="{0D108BD9-81ED-4DB2-BD59-A6C34878D82A}">
                    <a16:rowId xmlns:a16="http://schemas.microsoft.com/office/drawing/2014/main" val="207689672"/>
                  </a:ext>
                </a:extLst>
              </a:tr>
              <a:tr h="367641">
                <a:tc vMerge="1">
                  <a:txBody>
                    <a:bodyPr/>
                    <a:lstStyle/>
                    <a:p>
                      <a:endParaRPr lang="en-IN"/>
                    </a:p>
                  </a:txBody>
                  <a:tcPr/>
                </a:tc>
                <a:tc>
                  <a:txBody>
                    <a:bodyPr/>
                    <a:lstStyle/>
                    <a:p>
                      <a:pPr fontAlgn="ctr"/>
                      <a:r>
                        <a:rPr lang="en-IN" sz="1200" b="1">
                          <a:solidFill>
                            <a:schemeClr val="bg1"/>
                          </a:solidFill>
                          <a:effectLst/>
                        </a:rPr>
                        <a:t>1</a:t>
                      </a:r>
                    </a:p>
                  </a:txBody>
                  <a:tcPr marL="57578" marR="57578" marT="28789" marB="28789" anchor="ctr">
                    <a:lnL>
                      <a:noFill/>
                    </a:lnL>
                    <a:lnR>
                      <a:noFill/>
                    </a:lnR>
                    <a:lnT>
                      <a:noFill/>
                    </a:lnT>
                    <a:lnB>
                      <a:noFill/>
                    </a:lnB>
                  </a:tcPr>
                </a:tc>
                <a:tc>
                  <a:txBody>
                    <a:bodyPr/>
                    <a:lstStyle/>
                    <a:p>
                      <a:pPr algn="l"/>
                      <a:r>
                        <a:rPr lang="en-IN" sz="1200" dirty="0">
                          <a:solidFill>
                            <a:schemeClr val="bg1"/>
                          </a:solidFill>
                          <a:effectLst/>
                        </a:rPr>
                        <a:t>Lasso regression</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7.456</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96.775</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9.837</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0.387</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0.37</a:t>
                      </a:r>
                    </a:p>
                  </a:txBody>
                  <a:tcPr marL="57578" marR="57578" marT="28789" marB="28789" anchor="ctr">
                    <a:lnL>
                      <a:noFill/>
                    </a:lnL>
                    <a:lnR>
                      <a:noFill/>
                    </a:lnR>
                    <a:lnT>
                      <a:noFill/>
                    </a:lnT>
                    <a:lnB>
                      <a:noFill/>
                    </a:lnB>
                  </a:tcPr>
                </a:tc>
                <a:extLst>
                  <a:ext uri="{0D108BD9-81ED-4DB2-BD59-A6C34878D82A}">
                    <a16:rowId xmlns:a16="http://schemas.microsoft.com/office/drawing/2014/main" val="3973243184"/>
                  </a:ext>
                </a:extLst>
              </a:tr>
              <a:tr h="367641">
                <a:tc vMerge="1">
                  <a:txBody>
                    <a:bodyPr/>
                    <a:lstStyle/>
                    <a:p>
                      <a:endParaRPr lang="en-IN"/>
                    </a:p>
                  </a:txBody>
                  <a:tcPr/>
                </a:tc>
                <a:tc>
                  <a:txBody>
                    <a:bodyPr/>
                    <a:lstStyle/>
                    <a:p>
                      <a:pPr fontAlgn="ctr"/>
                      <a:r>
                        <a:rPr lang="en-IN" sz="1200" b="1">
                          <a:solidFill>
                            <a:schemeClr val="bg1"/>
                          </a:solidFill>
                          <a:effectLst/>
                        </a:rPr>
                        <a:t>2</a:t>
                      </a:r>
                    </a:p>
                  </a:txBody>
                  <a:tcPr marL="57578" marR="57578" marT="28789" marB="28789" anchor="ctr">
                    <a:lnL>
                      <a:noFill/>
                    </a:lnL>
                    <a:lnR>
                      <a:noFill/>
                    </a:lnR>
                    <a:lnT>
                      <a:noFill/>
                    </a:lnT>
                    <a:lnB>
                      <a:noFill/>
                    </a:lnB>
                  </a:tcPr>
                </a:tc>
                <a:tc>
                  <a:txBody>
                    <a:bodyPr/>
                    <a:lstStyle/>
                    <a:p>
                      <a:pPr algn="l"/>
                      <a:r>
                        <a:rPr lang="en-IN" sz="1200" dirty="0">
                          <a:solidFill>
                            <a:schemeClr val="bg1"/>
                          </a:solidFill>
                          <a:effectLst/>
                        </a:rPr>
                        <a:t>Ridge regression</a:t>
                      </a:r>
                    </a:p>
                  </a:txBody>
                  <a:tcPr marL="57578" marR="57578" marT="28789" marB="28789" anchor="ctr">
                    <a:lnL>
                      <a:noFill/>
                    </a:lnL>
                    <a:lnR>
                      <a:noFill/>
                    </a:lnR>
                    <a:lnT>
                      <a:noFill/>
                    </a:lnT>
                    <a:lnB>
                      <a:noFill/>
                    </a:lnB>
                  </a:tcPr>
                </a:tc>
                <a:tc>
                  <a:txBody>
                    <a:bodyPr/>
                    <a:lstStyle/>
                    <a:p>
                      <a:pPr algn="r"/>
                      <a:r>
                        <a:rPr lang="en-IN" sz="1200" dirty="0">
                          <a:solidFill>
                            <a:schemeClr val="bg1"/>
                          </a:solidFill>
                          <a:effectLst/>
                        </a:rPr>
                        <a:t>4.410</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33.277</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5.769</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0.789</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0.78</a:t>
                      </a:r>
                    </a:p>
                  </a:txBody>
                  <a:tcPr marL="57578" marR="57578" marT="28789" marB="28789" anchor="ctr">
                    <a:lnL>
                      <a:noFill/>
                    </a:lnL>
                    <a:lnR>
                      <a:noFill/>
                    </a:lnR>
                    <a:lnT>
                      <a:noFill/>
                    </a:lnT>
                    <a:lnB>
                      <a:noFill/>
                    </a:lnB>
                  </a:tcPr>
                </a:tc>
                <a:extLst>
                  <a:ext uri="{0D108BD9-81ED-4DB2-BD59-A6C34878D82A}">
                    <a16:rowId xmlns:a16="http://schemas.microsoft.com/office/drawing/2014/main" val="3863212700"/>
                  </a:ext>
                </a:extLst>
              </a:tr>
              <a:tr h="519573">
                <a:tc vMerge="1">
                  <a:txBody>
                    <a:bodyPr/>
                    <a:lstStyle/>
                    <a:p>
                      <a:endParaRPr lang="en-IN"/>
                    </a:p>
                  </a:txBody>
                  <a:tcPr/>
                </a:tc>
                <a:tc>
                  <a:txBody>
                    <a:bodyPr/>
                    <a:lstStyle/>
                    <a:p>
                      <a:pPr fontAlgn="ctr"/>
                      <a:r>
                        <a:rPr lang="en-IN" sz="1200" b="1">
                          <a:solidFill>
                            <a:schemeClr val="bg1"/>
                          </a:solidFill>
                          <a:effectLst/>
                        </a:rPr>
                        <a:t>3</a:t>
                      </a:r>
                    </a:p>
                  </a:txBody>
                  <a:tcPr marL="57578" marR="57578" marT="28789" marB="28789" anchor="ctr">
                    <a:lnL>
                      <a:noFill/>
                    </a:lnL>
                    <a:lnR>
                      <a:noFill/>
                    </a:lnR>
                    <a:lnT>
                      <a:noFill/>
                    </a:lnT>
                    <a:lnB>
                      <a:noFill/>
                    </a:lnB>
                  </a:tcPr>
                </a:tc>
                <a:tc>
                  <a:txBody>
                    <a:bodyPr/>
                    <a:lstStyle/>
                    <a:p>
                      <a:pPr algn="l"/>
                      <a:r>
                        <a:rPr lang="en-IN" sz="1200" dirty="0">
                          <a:solidFill>
                            <a:schemeClr val="bg1"/>
                          </a:solidFill>
                          <a:effectLst/>
                        </a:rPr>
                        <a:t>Elastic net regression Test</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5.874</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59.451</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7.710</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0.624</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0.62</a:t>
                      </a:r>
                    </a:p>
                  </a:txBody>
                  <a:tcPr marL="57578" marR="57578" marT="28789" marB="28789" anchor="ctr">
                    <a:lnL>
                      <a:noFill/>
                    </a:lnL>
                    <a:lnR>
                      <a:noFill/>
                    </a:lnR>
                    <a:lnT>
                      <a:noFill/>
                    </a:lnT>
                    <a:lnB>
                      <a:noFill/>
                    </a:lnB>
                  </a:tcPr>
                </a:tc>
                <a:extLst>
                  <a:ext uri="{0D108BD9-81ED-4DB2-BD59-A6C34878D82A}">
                    <a16:rowId xmlns:a16="http://schemas.microsoft.com/office/drawing/2014/main" val="70842958"/>
                  </a:ext>
                </a:extLst>
              </a:tr>
              <a:tr h="510232">
                <a:tc vMerge="1">
                  <a:txBody>
                    <a:bodyPr/>
                    <a:lstStyle/>
                    <a:p>
                      <a:endParaRPr lang="en-IN"/>
                    </a:p>
                  </a:txBody>
                  <a:tcPr/>
                </a:tc>
                <a:tc>
                  <a:txBody>
                    <a:bodyPr/>
                    <a:lstStyle/>
                    <a:p>
                      <a:pPr fontAlgn="ctr"/>
                      <a:r>
                        <a:rPr lang="en-IN" sz="1200" b="1">
                          <a:solidFill>
                            <a:schemeClr val="bg1"/>
                          </a:solidFill>
                          <a:effectLst/>
                        </a:rPr>
                        <a:t>4</a:t>
                      </a:r>
                    </a:p>
                  </a:txBody>
                  <a:tcPr marL="57578" marR="57578" marT="28789" marB="28789" anchor="ctr">
                    <a:lnL>
                      <a:noFill/>
                    </a:lnL>
                    <a:lnR>
                      <a:noFill/>
                    </a:lnR>
                    <a:lnT>
                      <a:noFill/>
                    </a:lnT>
                    <a:lnB>
                      <a:noFill/>
                    </a:lnB>
                  </a:tcPr>
                </a:tc>
                <a:tc>
                  <a:txBody>
                    <a:bodyPr/>
                    <a:lstStyle/>
                    <a:p>
                      <a:pPr algn="l"/>
                      <a:r>
                        <a:rPr lang="en-IN" sz="1200" dirty="0">
                          <a:solidFill>
                            <a:schemeClr val="bg1"/>
                          </a:solidFill>
                          <a:effectLst/>
                        </a:rPr>
                        <a:t>Decision tree regression</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5.872</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60.654</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7.788</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0.616</a:t>
                      </a:r>
                    </a:p>
                  </a:txBody>
                  <a:tcPr marL="57578" marR="57578" marT="28789" marB="28789" anchor="ctr">
                    <a:lnL>
                      <a:noFill/>
                    </a:lnL>
                    <a:lnR>
                      <a:noFill/>
                    </a:lnR>
                    <a:lnT>
                      <a:noFill/>
                    </a:lnT>
                    <a:lnB>
                      <a:noFill/>
                    </a:lnB>
                  </a:tcPr>
                </a:tc>
                <a:tc>
                  <a:txBody>
                    <a:bodyPr/>
                    <a:lstStyle/>
                    <a:p>
                      <a:pPr algn="r"/>
                      <a:r>
                        <a:rPr lang="en-IN" sz="1200" dirty="0">
                          <a:solidFill>
                            <a:schemeClr val="bg1"/>
                          </a:solidFill>
                          <a:effectLst/>
                        </a:rPr>
                        <a:t>0.61</a:t>
                      </a:r>
                    </a:p>
                  </a:txBody>
                  <a:tcPr marL="57578" marR="57578" marT="28789" marB="28789" anchor="ctr">
                    <a:lnL>
                      <a:noFill/>
                    </a:lnL>
                    <a:lnR>
                      <a:noFill/>
                    </a:lnR>
                    <a:lnT>
                      <a:noFill/>
                    </a:lnT>
                    <a:lnB>
                      <a:noFill/>
                    </a:lnB>
                  </a:tcPr>
                </a:tc>
                <a:extLst>
                  <a:ext uri="{0D108BD9-81ED-4DB2-BD59-A6C34878D82A}">
                    <a16:rowId xmlns:a16="http://schemas.microsoft.com/office/drawing/2014/main" val="3397662003"/>
                  </a:ext>
                </a:extLst>
              </a:tr>
              <a:tr h="519573">
                <a:tc vMerge="1">
                  <a:txBody>
                    <a:bodyPr/>
                    <a:lstStyle/>
                    <a:p>
                      <a:endParaRPr lang="en-IN"/>
                    </a:p>
                  </a:txBody>
                  <a:tcPr/>
                </a:tc>
                <a:tc>
                  <a:txBody>
                    <a:bodyPr/>
                    <a:lstStyle/>
                    <a:p>
                      <a:pPr fontAlgn="ctr"/>
                      <a:r>
                        <a:rPr lang="en-IN" sz="1200" b="1">
                          <a:solidFill>
                            <a:schemeClr val="bg1"/>
                          </a:solidFill>
                          <a:effectLst/>
                        </a:rPr>
                        <a:t>5</a:t>
                      </a:r>
                    </a:p>
                  </a:txBody>
                  <a:tcPr marL="57578" marR="57578" marT="28789" marB="28789" anchor="ctr">
                    <a:lnL>
                      <a:noFill/>
                    </a:lnL>
                    <a:lnR>
                      <a:noFill/>
                    </a:lnR>
                    <a:lnT>
                      <a:noFill/>
                    </a:lnT>
                    <a:lnB>
                      <a:noFill/>
                    </a:lnB>
                  </a:tcPr>
                </a:tc>
                <a:tc>
                  <a:txBody>
                    <a:bodyPr/>
                    <a:lstStyle/>
                    <a:p>
                      <a:pPr algn="l"/>
                      <a:r>
                        <a:rPr lang="en-IN" sz="1200" dirty="0">
                          <a:solidFill>
                            <a:schemeClr val="bg1"/>
                          </a:solidFill>
                          <a:effectLst/>
                        </a:rPr>
                        <a:t>Random forest regression</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2.211</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12.761</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3.572</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0.919</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0.92</a:t>
                      </a:r>
                    </a:p>
                  </a:txBody>
                  <a:tcPr marL="57578" marR="57578" marT="28789" marB="28789" anchor="ctr">
                    <a:lnL>
                      <a:noFill/>
                    </a:lnL>
                    <a:lnR>
                      <a:noFill/>
                    </a:lnR>
                    <a:lnT>
                      <a:noFill/>
                    </a:lnT>
                    <a:lnB>
                      <a:noFill/>
                    </a:lnB>
                  </a:tcPr>
                </a:tc>
                <a:extLst>
                  <a:ext uri="{0D108BD9-81ED-4DB2-BD59-A6C34878D82A}">
                    <a16:rowId xmlns:a16="http://schemas.microsoft.com/office/drawing/2014/main" val="4140192913"/>
                  </a:ext>
                </a:extLst>
              </a:tr>
              <a:tr h="519573">
                <a:tc vMerge="1">
                  <a:txBody>
                    <a:bodyPr/>
                    <a:lstStyle/>
                    <a:p>
                      <a:endParaRPr lang="en-IN"/>
                    </a:p>
                  </a:txBody>
                  <a:tcPr/>
                </a:tc>
                <a:tc>
                  <a:txBody>
                    <a:bodyPr/>
                    <a:lstStyle/>
                    <a:p>
                      <a:pPr fontAlgn="ctr"/>
                      <a:r>
                        <a:rPr lang="en-IN" sz="1200" b="1">
                          <a:solidFill>
                            <a:schemeClr val="bg1"/>
                          </a:solidFill>
                          <a:effectLst/>
                        </a:rPr>
                        <a:t>6</a:t>
                      </a:r>
                    </a:p>
                  </a:txBody>
                  <a:tcPr marL="57578" marR="57578" marT="28789" marB="28789" anchor="ctr">
                    <a:lnL>
                      <a:noFill/>
                    </a:lnL>
                    <a:lnR>
                      <a:noFill/>
                    </a:lnR>
                    <a:lnT>
                      <a:noFill/>
                    </a:lnT>
                    <a:lnB>
                      <a:noFill/>
                    </a:lnB>
                  </a:tcPr>
                </a:tc>
                <a:tc>
                  <a:txBody>
                    <a:bodyPr/>
                    <a:lstStyle/>
                    <a:p>
                      <a:pPr algn="l"/>
                      <a:r>
                        <a:rPr lang="en-IN" sz="1200" dirty="0">
                          <a:solidFill>
                            <a:schemeClr val="bg1"/>
                          </a:solidFill>
                          <a:effectLst/>
                        </a:rPr>
                        <a:t>Gradient boosting regression</a:t>
                      </a:r>
                    </a:p>
                  </a:txBody>
                  <a:tcPr marL="57578" marR="57578" marT="28789" marB="28789" anchor="ctr">
                    <a:lnL>
                      <a:noFill/>
                    </a:lnL>
                    <a:lnR>
                      <a:noFill/>
                    </a:lnR>
                    <a:lnT>
                      <a:noFill/>
                    </a:lnT>
                    <a:lnB>
                      <a:noFill/>
                    </a:lnB>
                  </a:tcPr>
                </a:tc>
                <a:tc>
                  <a:txBody>
                    <a:bodyPr/>
                    <a:lstStyle/>
                    <a:p>
                      <a:pPr algn="r"/>
                      <a:r>
                        <a:rPr lang="en-IN" sz="1200" dirty="0">
                          <a:solidFill>
                            <a:schemeClr val="bg1"/>
                          </a:solidFill>
                          <a:effectLst/>
                        </a:rPr>
                        <a:t>3.493</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21.289</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4.614</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0.865</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0.86</a:t>
                      </a:r>
                    </a:p>
                  </a:txBody>
                  <a:tcPr marL="57578" marR="57578" marT="28789" marB="28789" anchor="ctr">
                    <a:lnL>
                      <a:noFill/>
                    </a:lnL>
                    <a:lnR>
                      <a:noFill/>
                    </a:lnR>
                    <a:lnT>
                      <a:noFill/>
                    </a:lnT>
                    <a:lnB>
                      <a:noFill/>
                    </a:lnB>
                  </a:tcPr>
                </a:tc>
                <a:extLst>
                  <a:ext uri="{0D108BD9-81ED-4DB2-BD59-A6C34878D82A}">
                    <a16:rowId xmlns:a16="http://schemas.microsoft.com/office/drawing/2014/main" val="309985782"/>
                  </a:ext>
                </a:extLst>
              </a:tr>
              <a:tr h="659049">
                <a:tc vMerge="1">
                  <a:txBody>
                    <a:bodyPr/>
                    <a:lstStyle/>
                    <a:p>
                      <a:endParaRPr lang="en-IN"/>
                    </a:p>
                  </a:txBody>
                  <a:tcPr/>
                </a:tc>
                <a:tc>
                  <a:txBody>
                    <a:bodyPr/>
                    <a:lstStyle/>
                    <a:p>
                      <a:pPr fontAlgn="ctr"/>
                      <a:r>
                        <a:rPr lang="en-IN" sz="1200" b="1">
                          <a:solidFill>
                            <a:schemeClr val="bg1"/>
                          </a:solidFill>
                          <a:effectLst/>
                        </a:rPr>
                        <a:t>7</a:t>
                      </a:r>
                    </a:p>
                  </a:txBody>
                  <a:tcPr marL="57578" marR="57578" marT="28789" marB="28789" anchor="ctr">
                    <a:lnL>
                      <a:noFill/>
                    </a:lnL>
                    <a:lnR>
                      <a:noFill/>
                    </a:lnR>
                    <a:lnT>
                      <a:noFill/>
                    </a:lnT>
                    <a:lnB>
                      <a:noFill/>
                    </a:lnB>
                  </a:tcPr>
                </a:tc>
                <a:tc>
                  <a:txBody>
                    <a:bodyPr/>
                    <a:lstStyle/>
                    <a:p>
                      <a:pPr algn="l"/>
                      <a:r>
                        <a:rPr lang="en-IN" sz="1200" dirty="0">
                          <a:solidFill>
                            <a:schemeClr val="bg1"/>
                          </a:solidFill>
                          <a:effectLst/>
                        </a:rPr>
                        <a:t>Gradient Boosting </a:t>
                      </a:r>
                      <a:r>
                        <a:rPr lang="en-IN" sz="1200" dirty="0" err="1">
                          <a:solidFill>
                            <a:schemeClr val="bg1"/>
                          </a:solidFill>
                          <a:effectLst/>
                        </a:rPr>
                        <a:t>gridsearchcv</a:t>
                      </a:r>
                      <a:endParaRPr lang="en-IN" sz="1200" dirty="0">
                        <a:solidFill>
                          <a:schemeClr val="bg1"/>
                        </a:solidFill>
                        <a:effectLst/>
                      </a:endParaRPr>
                    </a:p>
                  </a:txBody>
                  <a:tcPr marL="57578" marR="57578" marT="28789" marB="28789" anchor="ctr">
                    <a:lnL>
                      <a:noFill/>
                    </a:lnL>
                    <a:lnR>
                      <a:noFill/>
                    </a:lnR>
                    <a:lnT>
                      <a:noFill/>
                    </a:lnT>
                    <a:lnB>
                      <a:noFill/>
                    </a:lnB>
                  </a:tcPr>
                </a:tc>
                <a:tc>
                  <a:txBody>
                    <a:bodyPr/>
                    <a:lstStyle/>
                    <a:p>
                      <a:pPr algn="r"/>
                      <a:r>
                        <a:rPr lang="en-IN" sz="1200">
                          <a:solidFill>
                            <a:schemeClr val="bg1"/>
                          </a:solidFill>
                          <a:effectLst/>
                        </a:rPr>
                        <a:t>2.401</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12.393</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3.520</a:t>
                      </a:r>
                    </a:p>
                  </a:txBody>
                  <a:tcPr marL="57578" marR="57578" marT="28789" marB="28789" anchor="ctr">
                    <a:lnL>
                      <a:noFill/>
                    </a:lnL>
                    <a:lnR>
                      <a:noFill/>
                    </a:lnR>
                    <a:lnT>
                      <a:noFill/>
                    </a:lnT>
                    <a:lnB>
                      <a:noFill/>
                    </a:lnB>
                  </a:tcPr>
                </a:tc>
                <a:tc>
                  <a:txBody>
                    <a:bodyPr/>
                    <a:lstStyle/>
                    <a:p>
                      <a:pPr algn="r"/>
                      <a:r>
                        <a:rPr lang="en-IN" sz="1200">
                          <a:solidFill>
                            <a:schemeClr val="bg1"/>
                          </a:solidFill>
                          <a:effectLst/>
                        </a:rPr>
                        <a:t>0.922</a:t>
                      </a:r>
                    </a:p>
                  </a:txBody>
                  <a:tcPr marL="57578" marR="57578" marT="28789" marB="28789" anchor="ctr">
                    <a:lnL>
                      <a:noFill/>
                    </a:lnL>
                    <a:lnR>
                      <a:noFill/>
                    </a:lnR>
                    <a:lnT>
                      <a:noFill/>
                    </a:lnT>
                    <a:lnB>
                      <a:noFill/>
                    </a:lnB>
                  </a:tcPr>
                </a:tc>
                <a:tc>
                  <a:txBody>
                    <a:bodyPr/>
                    <a:lstStyle/>
                    <a:p>
                      <a:pPr algn="r"/>
                      <a:r>
                        <a:rPr lang="en-IN" sz="1200" dirty="0">
                          <a:solidFill>
                            <a:schemeClr val="bg1"/>
                          </a:solidFill>
                          <a:effectLst/>
                        </a:rPr>
                        <a:t>0.92</a:t>
                      </a:r>
                    </a:p>
                  </a:txBody>
                  <a:tcPr marL="57578" marR="57578" marT="28789" marB="28789" anchor="ctr">
                    <a:lnL>
                      <a:noFill/>
                    </a:lnL>
                    <a:lnR>
                      <a:noFill/>
                    </a:lnR>
                    <a:lnT>
                      <a:noFill/>
                    </a:lnT>
                    <a:lnB>
                      <a:noFill/>
                    </a:lnB>
                  </a:tcPr>
                </a:tc>
                <a:extLst>
                  <a:ext uri="{0D108BD9-81ED-4DB2-BD59-A6C34878D82A}">
                    <a16:rowId xmlns:a16="http://schemas.microsoft.com/office/drawing/2014/main" val="3980741069"/>
                  </a:ext>
                </a:extLst>
              </a:tr>
            </a:tbl>
          </a:graphicData>
        </a:graphic>
      </p:graphicFrame>
      <p:graphicFrame>
        <p:nvGraphicFramePr>
          <p:cNvPr id="8" name="Table 7">
            <a:extLst>
              <a:ext uri="{FF2B5EF4-FFF2-40B4-BE49-F238E27FC236}">
                <a16:creationId xmlns:a16="http://schemas.microsoft.com/office/drawing/2014/main" id="{B4C5B14E-7878-4AC3-9301-4DD82720709D}"/>
              </a:ext>
            </a:extLst>
          </p:cNvPr>
          <p:cNvGraphicFramePr>
            <a:graphicFrameLocks noGrp="1"/>
          </p:cNvGraphicFramePr>
          <p:nvPr>
            <p:extLst>
              <p:ext uri="{D42A27DB-BD31-4B8C-83A1-F6EECF244321}">
                <p14:modId xmlns:p14="http://schemas.microsoft.com/office/powerpoint/2010/main" val="4028058677"/>
              </p:ext>
            </p:extLst>
          </p:nvPr>
        </p:nvGraphicFramePr>
        <p:xfrm>
          <a:off x="2729494" y="417250"/>
          <a:ext cx="6213514" cy="274320"/>
        </p:xfrm>
        <a:graphic>
          <a:graphicData uri="http://schemas.openxmlformats.org/drawingml/2006/table">
            <a:tbl>
              <a:tblPr/>
              <a:tblGrid>
                <a:gridCol w="1026404">
                  <a:extLst>
                    <a:ext uri="{9D8B030D-6E8A-4147-A177-3AD203B41FA5}">
                      <a16:colId xmlns:a16="http://schemas.microsoft.com/office/drawing/2014/main" val="3920937617"/>
                    </a:ext>
                  </a:extLst>
                </a:gridCol>
                <a:gridCol w="1037422">
                  <a:extLst>
                    <a:ext uri="{9D8B030D-6E8A-4147-A177-3AD203B41FA5}">
                      <a16:colId xmlns:a16="http://schemas.microsoft.com/office/drawing/2014/main" val="165368070"/>
                    </a:ext>
                  </a:extLst>
                </a:gridCol>
                <a:gridCol w="1037422">
                  <a:extLst>
                    <a:ext uri="{9D8B030D-6E8A-4147-A177-3AD203B41FA5}">
                      <a16:colId xmlns:a16="http://schemas.microsoft.com/office/drawing/2014/main" val="1130266661"/>
                    </a:ext>
                  </a:extLst>
                </a:gridCol>
                <a:gridCol w="1037422">
                  <a:extLst>
                    <a:ext uri="{9D8B030D-6E8A-4147-A177-3AD203B41FA5}">
                      <a16:colId xmlns:a16="http://schemas.microsoft.com/office/drawing/2014/main" val="2710270275"/>
                    </a:ext>
                  </a:extLst>
                </a:gridCol>
                <a:gridCol w="1037422">
                  <a:extLst>
                    <a:ext uri="{9D8B030D-6E8A-4147-A177-3AD203B41FA5}">
                      <a16:colId xmlns:a16="http://schemas.microsoft.com/office/drawing/2014/main" val="3143240100"/>
                    </a:ext>
                  </a:extLst>
                </a:gridCol>
                <a:gridCol w="1037422">
                  <a:extLst>
                    <a:ext uri="{9D8B030D-6E8A-4147-A177-3AD203B41FA5}">
                      <a16:colId xmlns:a16="http://schemas.microsoft.com/office/drawing/2014/main" val="1394514724"/>
                    </a:ext>
                  </a:extLst>
                </a:gridCol>
              </a:tblGrid>
              <a:tr h="0">
                <a:tc>
                  <a:txBody>
                    <a:bodyPr/>
                    <a:lstStyle/>
                    <a:p>
                      <a:pPr algn="r"/>
                      <a:r>
                        <a:rPr lang="en-IN" sz="1200" b="0" dirty="0">
                          <a:effectLst/>
                        </a:rPr>
                        <a:t>Model</a:t>
                      </a:r>
                    </a:p>
                  </a:txBody>
                  <a:tcPr anchor="ctr">
                    <a:lnL>
                      <a:noFill/>
                    </a:lnL>
                    <a:lnR>
                      <a:noFill/>
                    </a:lnR>
                    <a:lnT>
                      <a:noFill/>
                    </a:lnT>
                    <a:lnB>
                      <a:noFill/>
                    </a:lnB>
                    <a:solidFill>
                      <a:srgbClr val="FFFFFF"/>
                    </a:solidFill>
                  </a:tcPr>
                </a:tc>
                <a:tc>
                  <a:txBody>
                    <a:bodyPr/>
                    <a:lstStyle/>
                    <a:p>
                      <a:pPr algn="r"/>
                      <a:r>
                        <a:rPr lang="en-IN" sz="1200" b="0" dirty="0">
                          <a:effectLst/>
                        </a:rPr>
                        <a:t>  MAE</a:t>
                      </a:r>
                    </a:p>
                  </a:txBody>
                  <a:tcPr anchor="ctr">
                    <a:lnL>
                      <a:noFill/>
                    </a:lnL>
                    <a:lnR>
                      <a:noFill/>
                    </a:lnR>
                    <a:lnT>
                      <a:noFill/>
                    </a:lnT>
                    <a:lnB>
                      <a:noFill/>
                    </a:lnB>
                    <a:solidFill>
                      <a:srgbClr val="FFFFFF"/>
                    </a:solidFill>
                  </a:tcPr>
                </a:tc>
                <a:tc>
                  <a:txBody>
                    <a:bodyPr/>
                    <a:lstStyle/>
                    <a:p>
                      <a:pPr algn="r"/>
                      <a:r>
                        <a:rPr lang="en-IN" sz="1200" b="0" dirty="0">
                          <a:effectLst/>
                        </a:rPr>
                        <a:t>MSE</a:t>
                      </a:r>
                    </a:p>
                  </a:txBody>
                  <a:tcPr anchor="ctr">
                    <a:lnL>
                      <a:noFill/>
                    </a:lnL>
                    <a:lnR>
                      <a:noFill/>
                    </a:lnR>
                    <a:lnT>
                      <a:noFill/>
                    </a:lnT>
                    <a:lnB>
                      <a:noFill/>
                    </a:lnB>
                    <a:solidFill>
                      <a:srgbClr val="FFFFFF"/>
                    </a:solidFill>
                  </a:tcPr>
                </a:tc>
                <a:tc>
                  <a:txBody>
                    <a:bodyPr/>
                    <a:lstStyle/>
                    <a:p>
                      <a:pPr algn="r"/>
                      <a:r>
                        <a:rPr lang="en-IN" sz="1200" b="0" dirty="0">
                          <a:effectLst/>
                        </a:rPr>
                        <a:t>RMSE</a:t>
                      </a:r>
                    </a:p>
                  </a:txBody>
                  <a:tcPr anchor="ctr">
                    <a:lnL>
                      <a:noFill/>
                    </a:lnL>
                    <a:lnR>
                      <a:noFill/>
                    </a:lnR>
                    <a:lnT>
                      <a:noFill/>
                    </a:lnT>
                    <a:lnB>
                      <a:noFill/>
                    </a:lnB>
                    <a:solidFill>
                      <a:srgbClr val="FFFFFF"/>
                    </a:solidFill>
                  </a:tcPr>
                </a:tc>
                <a:tc>
                  <a:txBody>
                    <a:bodyPr/>
                    <a:lstStyle/>
                    <a:p>
                      <a:pPr algn="r"/>
                      <a:r>
                        <a:rPr lang="en-IN" sz="1200" b="0" dirty="0">
                          <a:effectLst/>
                        </a:rPr>
                        <a:t>R2_score</a:t>
                      </a:r>
                    </a:p>
                  </a:txBody>
                  <a:tcPr anchor="ctr">
                    <a:lnL>
                      <a:noFill/>
                    </a:lnL>
                    <a:lnR>
                      <a:noFill/>
                    </a:lnR>
                    <a:lnT>
                      <a:noFill/>
                    </a:lnT>
                    <a:lnB>
                      <a:noFill/>
                    </a:lnB>
                    <a:solidFill>
                      <a:srgbClr val="FFFFFF"/>
                    </a:solidFill>
                  </a:tcPr>
                </a:tc>
                <a:tc>
                  <a:txBody>
                    <a:bodyPr/>
                    <a:lstStyle/>
                    <a:p>
                      <a:pPr algn="r"/>
                      <a:r>
                        <a:rPr lang="en-IN" sz="1200" b="0" dirty="0">
                          <a:effectLst/>
                        </a:rPr>
                        <a:t>Adjusted R2</a:t>
                      </a:r>
                    </a:p>
                  </a:txBody>
                  <a:tcPr anchor="ctr">
                    <a:lnL>
                      <a:noFill/>
                    </a:lnL>
                    <a:lnR>
                      <a:noFill/>
                    </a:lnR>
                    <a:lnT>
                      <a:noFill/>
                    </a:lnT>
                    <a:lnB>
                      <a:noFill/>
                    </a:lnB>
                    <a:solidFill>
                      <a:srgbClr val="FFFFFF"/>
                    </a:solidFill>
                  </a:tcPr>
                </a:tc>
                <a:extLst>
                  <a:ext uri="{0D108BD9-81ED-4DB2-BD59-A6C34878D82A}">
                    <a16:rowId xmlns:a16="http://schemas.microsoft.com/office/drawing/2014/main" val="1117011093"/>
                  </a:ext>
                </a:extLst>
              </a:tr>
            </a:tbl>
          </a:graphicData>
        </a:graphic>
      </p:graphicFrame>
      <p:pic>
        <p:nvPicPr>
          <p:cNvPr id="9" name="Graphic 8" descr="Medal">
            <a:extLst>
              <a:ext uri="{FF2B5EF4-FFF2-40B4-BE49-F238E27FC236}">
                <a16:creationId xmlns:a16="http://schemas.microsoft.com/office/drawing/2014/main" id="{4669F9AF-CAA4-4A50-A48A-772768B65CB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62087" y="36546"/>
            <a:ext cx="391834" cy="372872"/>
          </a:xfrm>
          <a:prstGeom prst="rect">
            <a:avLst/>
          </a:prstGeom>
        </p:spPr>
      </p:pic>
    </p:spTree>
    <p:extLst>
      <p:ext uri="{BB962C8B-B14F-4D97-AF65-F5344CB8AC3E}">
        <p14:creationId xmlns:p14="http://schemas.microsoft.com/office/powerpoint/2010/main" val="25399143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7FCC82F0-91CE-40D4-8475-71896AEEFA88}"/>
              </a:ext>
            </a:extLst>
          </p:cNvPr>
          <p:cNvSpPr/>
          <p:nvPr/>
        </p:nvSpPr>
        <p:spPr>
          <a:xfrm>
            <a:off x="274074" y="172485"/>
            <a:ext cx="7972148" cy="449288"/>
          </a:xfrm>
          <a:prstGeom prst="roundRect">
            <a:avLst/>
          </a:prstGeom>
          <a:solidFill>
            <a:schemeClr val="bg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Results &amp; Conclusions:</a:t>
            </a:r>
            <a:endParaRPr lang="en-IN" b="1" i="1" dirty="0">
              <a:solidFill>
                <a:schemeClr val="accent2"/>
              </a:solidFill>
            </a:endParaRPr>
          </a:p>
        </p:txBody>
      </p:sp>
      <p:pic>
        <p:nvPicPr>
          <p:cNvPr id="7" name="Picture 6">
            <a:extLst>
              <a:ext uri="{FF2B5EF4-FFF2-40B4-BE49-F238E27FC236}">
                <a16:creationId xmlns:a16="http://schemas.microsoft.com/office/drawing/2014/main" id="{92407B2E-AFEF-45A2-9615-510AFC44FEC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806227" y="4204512"/>
            <a:ext cx="1347900" cy="898039"/>
          </a:xfrm>
          <a:prstGeom prst="rect">
            <a:avLst/>
          </a:prstGeom>
        </p:spPr>
      </p:pic>
      <p:sp>
        <p:nvSpPr>
          <p:cNvPr id="8" name="TextBox 7">
            <a:extLst>
              <a:ext uri="{FF2B5EF4-FFF2-40B4-BE49-F238E27FC236}">
                <a16:creationId xmlns:a16="http://schemas.microsoft.com/office/drawing/2014/main" id="{6ADCD865-675C-45D7-A438-D331E7E3F429}"/>
              </a:ext>
            </a:extLst>
          </p:cNvPr>
          <p:cNvSpPr txBox="1"/>
          <p:nvPr/>
        </p:nvSpPr>
        <p:spPr>
          <a:xfrm>
            <a:off x="644487" y="806325"/>
            <a:ext cx="7855026" cy="1815882"/>
          </a:xfrm>
          <a:prstGeom prst="rect">
            <a:avLst/>
          </a:prstGeom>
          <a:noFill/>
        </p:spPr>
        <p:txBody>
          <a:bodyPr wrap="square">
            <a:spAutoFit/>
          </a:bodyPr>
          <a:lstStyle/>
          <a:p>
            <a:pPr marL="285750" indent="-285750">
              <a:buFont typeface="Wingdings" panose="05000000000000000000" pitchFamily="2" charset="2"/>
              <a:buChar char="ü"/>
            </a:pPr>
            <a:r>
              <a:rPr lang="en-GB" dirty="0"/>
              <a:t>No overfitting is seen.</a:t>
            </a:r>
          </a:p>
          <a:p>
            <a:pPr marL="285750" indent="-285750">
              <a:buFont typeface="Wingdings" panose="05000000000000000000" pitchFamily="2" charset="2"/>
              <a:buChar char="ü"/>
            </a:pPr>
            <a:endParaRPr lang="en-GB" dirty="0"/>
          </a:p>
          <a:p>
            <a:pPr marL="285750" indent="-285750">
              <a:buFont typeface="Wingdings" panose="05000000000000000000" pitchFamily="2" charset="2"/>
              <a:buChar char="ü"/>
            </a:pPr>
            <a:r>
              <a:rPr lang="en-GB" dirty="0"/>
              <a:t>Random forest Regressor and Gradient Boosting </a:t>
            </a:r>
            <a:r>
              <a:rPr lang="en-GB" dirty="0" err="1"/>
              <a:t>gridsearchcv</a:t>
            </a:r>
            <a:r>
              <a:rPr lang="en-GB" dirty="0"/>
              <a:t> gives the highest R2 score of 99% and 95% respectively for Train Set and 92% for Test set.</a:t>
            </a:r>
          </a:p>
          <a:p>
            <a:pPr marL="285750" indent="-285750">
              <a:buFont typeface="Wingdings" panose="05000000000000000000" pitchFamily="2" charset="2"/>
              <a:buChar char="ü"/>
            </a:pPr>
            <a:endParaRPr lang="en-GB" dirty="0"/>
          </a:p>
          <a:p>
            <a:pPr marL="285750" indent="-285750">
              <a:buFont typeface="Wingdings" panose="05000000000000000000" pitchFamily="2" charset="2"/>
              <a:buChar char="ü"/>
            </a:pPr>
            <a:r>
              <a:rPr lang="en-GB" dirty="0"/>
              <a:t>Feature Importance value for Random Forest and Gradient Boost are different.</a:t>
            </a:r>
          </a:p>
          <a:p>
            <a:pPr marL="285750" indent="-285750">
              <a:buFont typeface="Wingdings" panose="05000000000000000000" pitchFamily="2" charset="2"/>
              <a:buChar char="ü"/>
            </a:pPr>
            <a:endParaRPr lang="en-GB" dirty="0"/>
          </a:p>
          <a:p>
            <a:pPr marL="285750" indent="-285750">
              <a:buFont typeface="Wingdings" panose="05000000000000000000" pitchFamily="2" charset="2"/>
              <a:buChar char="ü"/>
            </a:pPr>
            <a:r>
              <a:rPr lang="en-GB" dirty="0"/>
              <a:t>We can deploy this model.</a:t>
            </a:r>
            <a:endParaRPr lang="en-IN" dirty="0"/>
          </a:p>
        </p:txBody>
      </p:sp>
      <p:sp>
        <p:nvSpPr>
          <p:cNvPr id="9" name="TextBox 8">
            <a:extLst>
              <a:ext uri="{FF2B5EF4-FFF2-40B4-BE49-F238E27FC236}">
                <a16:creationId xmlns:a16="http://schemas.microsoft.com/office/drawing/2014/main" id="{DFE22F15-5644-495B-9624-32D16E4CA50C}"/>
              </a:ext>
            </a:extLst>
          </p:cNvPr>
          <p:cNvSpPr txBox="1"/>
          <p:nvPr/>
        </p:nvSpPr>
        <p:spPr>
          <a:xfrm>
            <a:off x="625151" y="2622207"/>
            <a:ext cx="7855026" cy="2031325"/>
          </a:xfrm>
          <a:prstGeom prst="rect">
            <a:avLst/>
          </a:prstGeom>
          <a:noFill/>
        </p:spPr>
        <p:txBody>
          <a:bodyPr wrap="square">
            <a:spAutoFit/>
          </a:bodyPr>
          <a:lstStyle/>
          <a:p>
            <a:pPr marL="285750" indent="-285750">
              <a:buFont typeface="Wingdings" panose="05000000000000000000" pitchFamily="2" charset="2"/>
              <a:buChar char="ü"/>
            </a:pPr>
            <a:r>
              <a:rPr lang="en-GB" dirty="0"/>
              <a:t>However, this is not the ultimate end. As this data is time dependent, the values for variables like temperature, windspeed, solar radiation etc., will not always be consistent. Therefore, there will be scenarios where the model might not perform well.</a:t>
            </a:r>
          </a:p>
          <a:p>
            <a:pPr marL="285750" indent="-285750">
              <a:buFont typeface="Wingdings" panose="05000000000000000000" pitchFamily="2" charset="2"/>
              <a:buChar char="ü"/>
            </a:pPr>
            <a:endParaRPr lang="en-GB" dirty="0"/>
          </a:p>
          <a:p>
            <a:pPr marL="285750" indent="-285750">
              <a:buFont typeface="Wingdings" panose="05000000000000000000" pitchFamily="2" charset="2"/>
              <a:buChar char="ü"/>
            </a:pPr>
            <a:r>
              <a:rPr lang="en-GB" dirty="0"/>
              <a:t>As Machine learning is an exponentially evolving field, we will have to be prepared for all contingencies and also keep checking our model from time to time. </a:t>
            </a:r>
          </a:p>
          <a:p>
            <a:pPr marL="285750" indent="-285750">
              <a:buFont typeface="Wingdings" panose="05000000000000000000" pitchFamily="2" charset="2"/>
              <a:buChar char="ü"/>
            </a:pPr>
            <a:endParaRPr lang="en-GB" dirty="0"/>
          </a:p>
          <a:p>
            <a:pPr marL="285750" indent="-285750">
              <a:buFont typeface="Wingdings" panose="05000000000000000000" pitchFamily="2" charset="2"/>
              <a:buChar char="ü"/>
            </a:pPr>
            <a:r>
              <a:rPr lang="en-GB" dirty="0"/>
              <a:t>Therefore, having a quality knowledge and keeping pace with the ever evolving ML field would surely help one to stay a step ahead in future.</a:t>
            </a:r>
            <a:endParaRPr lang="en-IN" dirty="0"/>
          </a:p>
        </p:txBody>
      </p:sp>
    </p:spTree>
    <p:extLst>
      <p:ext uri="{BB962C8B-B14F-4D97-AF65-F5344CB8AC3E}">
        <p14:creationId xmlns:p14="http://schemas.microsoft.com/office/powerpoint/2010/main" val="18024933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D4217D22-6D02-4062-A858-CC8A35A51095}"/>
              </a:ext>
            </a:extLst>
          </p:cNvPr>
          <p:cNvSpPr/>
          <p:nvPr/>
        </p:nvSpPr>
        <p:spPr>
          <a:xfrm>
            <a:off x="274075" y="140587"/>
            <a:ext cx="7972148" cy="449288"/>
          </a:xfrm>
          <a:prstGeom prst="roundRect">
            <a:avLst/>
          </a:prstGeom>
          <a:solidFill>
            <a:schemeClr val="bg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a:solidFill>
                  <a:schemeClr val="accent2"/>
                </a:solidFill>
              </a:rPr>
              <a:t>                   Challenges Faced   </a:t>
            </a:r>
            <a:endParaRPr lang="en-IN" b="1" i="1">
              <a:solidFill>
                <a:schemeClr val="accent2"/>
              </a:solidFill>
            </a:endParaRPr>
          </a:p>
        </p:txBody>
      </p:sp>
      <p:sp>
        <p:nvSpPr>
          <p:cNvPr id="2" name="TextBox 1">
            <a:extLst>
              <a:ext uri="{FF2B5EF4-FFF2-40B4-BE49-F238E27FC236}">
                <a16:creationId xmlns:a16="http://schemas.microsoft.com/office/drawing/2014/main" id="{591FA2DD-6A29-43C4-979E-2F2341EAD976}"/>
              </a:ext>
            </a:extLst>
          </p:cNvPr>
          <p:cNvSpPr txBox="1"/>
          <p:nvPr/>
        </p:nvSpPr>
        <p:spPr>
          <a:xfrm>
            <a:off x="598714" y="1012372"/>
            <a:ext cx="4767943" cy="3539430"/>
          </a:xfrm>
          <a:prstGeom prst="rect">
            <a:avLst/>
          </a:prstGeom>
          <a:noFill/>
        </p:spPr>
        <p:txBody>
          <a:bodyPr wrap="square" rtlCol="0">
            <a:spAutoFit/>
          </a:bodyPr>
          <a:lstStyle/>
          <a:p>
            <a:pPr marL="285750" indent="-285750">
              <a:buFont typeface="Arial" panose="020B0604020202020204" pitchFamily="34" charset="0"/>
              <a:buChar char="•"/>
            </a:pPr>
            <a:r>
              <a:rPr lang="en-IN" sz="1600" dirty="0"/>
              <a:t>Understanding Problem Statement</a:t>
            </a:r>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r>
              <a:rPr lang="en-IN" sz="1600" dirty="0"/>
              <a:t>Reading the dataset and Understanding the meaning of some columns</a:t>
            </a:r>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r>
              <a:rPr lang="en-IN" sz="1600" dirty="0"/>
              <a:t>Designing multiple visualisations to summarize the information in the dataset and successfully communicate the results and trends to clints/readers</a:t>
            </a:r>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r>
              <a:rPr lang="en-IN" sz="1600" dirty="0"/>
              <a:t>Machine learning models usually required high computation power</a:t>
            </a:r>
          </a:p>
          <a:p>
            <a:endParaRPr lang="en-IN" sz="1600" dirty="0"/>
          </a:p>
          <a:p>
            <a:pPr marL="285750" indent="-285750">
              <a:buFont typeface="Arial" panose="020B0604020202020204" pitchFamily="34" charset="0"/>
              <a:buChar char="•"/>
            </a:pPr>
            <a:endParaRPr lang="en-IN" sz="1600" dirty="0"/>
          </a:p>
        </p:txBody>
      </p:sp>
      <p:pic>
        <p:nvPicPr>
          <p:cNvPr id="8" name="Picture 7">
            <a:extLst>
              <a:ext uri="{FF2B5EF4-FFF2-40B4-BE49-F238E27FC236}">
                <a16:creationId xmlns:a16="http://schemas.microsoft.com/office/drawing/2014/main" id="{B0405B3C-3088-47BB-A8DA-A8686E22DCA4}"/>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366657" y="833656"/>
            <a:ext cx="3581400" cy="3733536"/>
          </a:xfrm>
          <a:prstGeom prst="rect">
            <a:avLst/>
          </a:prstGeom>
        </p:spPr>
      </p:pic>
      <mc:AlternateContent xmlns:mc="http://schemas.openxmlformats.org/markup-compatibility/2006">
        <mc:Choice xmlns:am3d="http://schemas.microsoft.com/office/drawing/2017/model3d" Requires="am3d">
          <p:graphicFrame>
            <p:nvGraphicFramePr>
              <p:cNvPr id="11" name="3D Model 10" descr="Red Question mark">
                <a:extLst>
                  <a:ext uri="{FF2B5EF4-FFF2-40B4-BE49-F238E27FC236}">
                    <a16:creationId xmlns:a16="http://schemas.microsoft.com/office/drawing/2014/main" id="{34E38D3A-C74D-480F-9B32-26A6C0E60EE0}"/>
                  </a:ext>
                </a:extLst>
              </p:cNvPr>
              <p:cNvGraphicFramePr>
                <a:graphicFrameLocks noChangeAspect="1"/>
              </p:cNvGraphicFramePr>
              <p:nvPr>
                <p:extLst>
                  <p:ext uri="{D42A27DB-BD31-4B8C-83A1-F6EECF244321}">
                    <p14:modId xmlns:p14="http://schemas.microsoft.com/office/powerpoint/2010/main" val="3072084805"/>
                  </p:ext>
                </p:extLst>
              </p:nvPr>
            </p:nvGraphicFramePr>
            <p:xfrm rot="260749">
              <a:off x="598713" y="179751"/>
              <a:ext cx="299062" cy="485739"/>
            </p:xfrm>
            <a:graphic>
              <a:graphicData uri="http://schemas.microsoft.com/office/drawing/2017/model3d">
                <am3d:model3d r:embed="rId4">
                  <am3d:spPr>
                    <a:xfrm rot="260749">
                      <a:off x="0" y="0"/>
                      <a:ext cx="299062" cy="485739"/>
                    </a:xfrm>
                    <a:prstGeom prst="rect">
                      <a:avLst/>
                    </a:prstGeom>
                  </am3d:spPr>
                  <am3d:camera>
                    <am3d:pos x="0" y="0" z="55389530"/>
                    <am3d:up dx="0" dy="36000000" dz="0"/>
                    <am3d:lookAt x="0" y="0" z="0"/>
                    <am3d:perspective fov="2700000"/>
                  </am3d:camera>
                  <am3d:trans>
                    <am3d:meterPerModelUnit n="3517042" d="1000000"/>
                    <am3d:preTrans dx="0" dy="-18004113" dz="-4973"/>
                    <am3d:scale>
                      <am3d:sx n="1000000" d="1000000"/>
                      <am3d:sy n="1000000" d="1000000"/>
                      <am3d:sz n="1000000" d="1000000"/>
                    </am3d:scale>
                    <am3d:rot ax="581987" ay="887689" az="149965"/>
                    <am3d:postTrans dx="0" dy="0" dz="0"/>
                  </am3d:trans>
                  <am3d:raster rName="Office3DRenderer" rVer="16.0.8326">
                    <am3d:blip r:embed="rId5"/>
                  </am3d:raster>
                  <am3d:objViewport viewportSz="56915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3D Model 10" descr="Red Question mark">
                <a:extLst>
                  <a:ext uri="{FF2B5EF4-FFF2-40B4-BE49-F238E27FC236}">
                    <a16:creationId xmlns:a16="http://schemas.microsoft.com/office/drawing/2014/main" id="{34E38D3A-C74D-480F-9B32-26A6C0E60EE0}"/>
                  </a:ext>
                </a:extLst>
              </p:cNvPr>
              <p:cNvPicPr>
                <a:picLocks noGrp="1" noRot="1" noChangeAspect="1" noMove="1" noResize="1" noEditPoints="1" noAdjustHandles="1" noChangeArrowheads="1" noChangeShapeType="1" noCrop="1"/>
              </p:cNvPicPr>
              <p:nvPr/>
            </p:nvPicPr>
            <p:blipFill>
              <a:blip r:embed="rId5"/>
              <a:stretch>
                <a:fillRect/>
              </a:stretch>
            </p:blipFill>
            <p:spPr>
              <a:xfrm rot="260749">
                <a:off x="598713" y="179751"/>
                <a:ext cx="299062" cy="485739"/>
              </a:xfrm>
              <a:prstGeom prst="rect">
                <a:avLst/>
              </a:prstGeom>
            </p:spPr>
          </p:pic>
        </mc:Fallback>
      </mc:AlternateContent>
    </p:spTree>
    <p:extLst>
      <p:ext uri="{BB962C8B-B14F-4D97-AF65-F5344CB8AC3E}">
        <p14:creationId xmlns:p14="http://schemas.microsoft.com/office/powerpoint/2010/main" val="39050934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D48735F-D91D-42E4-B707-494845BB5EA9}"/>
              </a:ext>
            </a:extLst>
          </p:cNvPr>
          <p:cNvSpPr/>
          <p:nvPr/>
        </p:nvSpPr>
        <p:spPr>
          <a:xfrm>
            <a:off x="274075" y="140587"/>
            <a:ext cx="7972148" cy="449288"/>
          </a:xfrm>
          <a:prstGeom prst="roundRect">
            <a:avLst/>
          </a:prstGeom>
          <a:solidFill>
            <a:schemeClr val="bg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a:solidFill>
                  <a:schemeClr val="accent2"/>
                </a:solidFill>
              </a:rPr>
              <a:t>                   Refences and links   </a:t>
            </a:r>
            <a:endParaRPr lang="en-IN" b="1" i="1">
              <a:solidFill>
                <a:schemeClr val="accent2"/>
              </a:solidFill>
            </a:endParaRPr>
          </a:p>
        </p:txBody>
      </p:sp>
      <p:pic>
        <p:nvPicPr>
          <p:cNvPr id="4" name="Picture 3">
            <a:extLst>
              <a:ext uri="{FF2B5EF4-FFF2-40B4-BE49-F238E27FC236}">
                <a16:creationId xmlns:a16="http://schemas.microsoft.com/office/drawing/2014/main" id="{26BAA92C-8D63-407D-AE98-45FA798F494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572001" y="818021"/>
            <a:ext cx="4455042" cy="4184892"/>
          </a:xfrm>
          <a:prstGeom prst="rect">
            <a:avLst/>
          </a:prstGeom>
        </p:spPr>
      </p:pic>
      <p:sp>
        <p:nvSpPr>
          <p:cNvPr id="3" name="TextBox 2">
            <a:extLst>
              <a:ext uri="{FF2B5EF4-FFF2-40B4-BE49-F238E27FC236}">
                <a16:creationId xmlns:a16="http://schemas.microsoft.com/office/drawing/2014/main" id="{57B5EE02-5F6D-49CD-B8E5-DB767038854D}"/>
              </a:ext>
            </a:extLst>
          </p:cNvPr>
          <p:cNvSpPr txBox="1"/>
          <p:nvPr/>
        </p:nvSpPr>
        <p:spPr>
          <a:xfrm>
            <a:off x="609599" y="818021"/>
            <a:ext cx="3069772" cy="1169551"/>
          </a:xfrm>
          <a:prstGeom prst="rect">
            <a:avLst/>
          </a:prstGeom>
          <a:noFill/>
        </p:spPr>
        <p:txBody>
          <a:bodyPr wrap="square" rtlCol="0">
            <a:spAutoFit/>
          </a:bodyPr>
          <a:lstStyle/>
          <a:p>
            <a:pPr marL="285750" indent="-285750">
              <a:buFont typeface="Wingdings" panose="05000000000000000000" pitchFamily="2" charset="2"/>
              <a:buChar char="ü"/>
            </a:pPr>
            <a:r>
              <a:rPr lang="en-IN" dirty="0"/>
              <a:t>Alma better</a:t>
            </a:r>
          </a:p>
          <a:p>
            <a:pPr marL="285750" indent="-285750">
              <a:buFont typeface="Wingdings" panose="05000000000000000000" pitchFamily="2" charset="2"/>
              <a:buChar char="ü"/>
            </a:pPr>
            <a:r>
              <a:rPr lang="en-IN" dirty="0"/>
              <a:t>analytics Vidhya</a:t>
            </a:r>
          </a:p>
          <a:p>
            <a:pPr marL="285750" indent="-285750">
              <a:buFont typeface="Wingdings" panose="05000000000000000000" pitchFamily="2" charset="2"/>
              <a:buChar char="ü"/>
            </a:pPr>
            <a:r>
              <a:rPr lang="en-IN" dirty="0"/>
              <a:t>Kaggle</a:t>
            </a:r>
          </a:p>
          <a:p>
            <a:pPr marL="285750" indent="-285750">
              <a:buFont typeface="Wingdings" panose="05000000000000000000" pitchFamily="2" charset="2"/>
              <a:buChar char="ü"/>
            </a:pPr>
            <a:r>
              <a:rPr lang="en-IN" dirty="0"/>
              <a:t>Quora</a:t>
            </a:r>
          </a:p>
          <a:p>
            <a:pPr marL="285750" indent="-285750">
              <a:buFont typeface="Wingdings" panose="05000000000000000000" pitchFamily="2" charset="2"/>
              <a:buChar char="ü"/>
            </a:pPr>
            <a:r>
              <a:rPr lang="en-IN" dirty="0"/>
              <a:t>Stack over flow</a:t>
            </a:r>
          </a:p>
        </p:txBody>
      </p:sp>
      <p:sp>
        <p:nvSpPr>
          <p:cNvPr id="5" name="TextBox 4">
            <a:hlinkClick r:id="rId4"/>
            <a:extLst>
              <a:ext uri="{FF2B5EF4-FFF2-40B4-BE49-F238E27FC236}">
                <a16:creationId xmlns:a16="http://schemas.microsoft.com/office/drawing/2014/main" id="{86B835ED-B868-40F4-8088-37FB132C446D}"/>
              </a:ext>
            </a:extLst>
          </p:cNvPr>
          <p:cNvSpPr txBox="1"/>
          <p:nvPr/>
        </p:nvSpPr>
        <p:spPr>
          <a:xfrm>
            <a:off x="457201" y="2571750"/>
            <a:ext cx="3676650" cy="1815882"/>
          </a:xfrm>
          <a:prstGeom prst="rect">
            <a:avLst/>
          </a:prstGeom>
          <a:noFill/>
        </p:spPr>
        <p:txBody>
          <a:bodyPr wrap="square" rtlCol="0">
            <a:spAutoFit/>
          </a:bodyPr>
          <a:lstStyle/>
          <a:p>
            <a:r>
              <a:rPr lang="en-IN" b="1" dirty="0"/>
              <a:t>Git hub </a:t>
            </a:r>
            <a:r>
              <a:rPr lang="en-IN" b="1" err="1"/>
              <a:t>link</a:t>
            </a:r>
            <a:r>
              <a:rPr lang="en-IN"/>
              <a:t>:</a:t>
            </a:r>
            <a:r>
              <a:rPr lang="en-IN">
                <a:hlinkClick r:id="rId5"/>
              </a:rPr>
              <a:t>https://github.com/AruntejaLonka/Bike-Sharing-Demand-Prediction</a:t>
            </a:r>
            <a:endParaRPr lang="en-IN" dirty="0"/>
          </a:p>
          <a:p>
            <a:r>
              <a:rPr lang="en-IN" b="1" dirty="0"/>
              <a:t>Google Drive </a:t>
            </a:r>
            <a:r>
              <a:rPr lang="en-IN" b="1" dirty="0" err="1"/>
              <a:t>link</a:t>
            </a:r>
            <a:r>
              <a:rPr lang="en-IN" dirty="0" err="1"/>
              <a:t>:</a:t>
            </a:r>
            <a:r>
              <a:rPr lang="en-IN" dirty="0" err="1">
                <a:hlinkClick r:id="rId4"/>
              </a:rPr>
              <a:t>https</a:t>
            </a:r>
            <a:r>
              <a:rPr lang="en-IN" dirty="0">
                <a:hlinkClick r:id="rId4"/>
              </a:rPr>
              <a:t>://drive.google.com/drive/folders/1Cinv-BQ1ATgreUb0md0b28L4ojguwFxR?usp=sharing</a:t>
            </a:r>
            <a:endParaRPr lang="en-IN" dirty="0"/>
          </a:p>
        </p:txBody>
      </p:sp>
    </p:spTree>
    <p:extLst>
      <p:ext uri="{BB962C8B-B14F-4D97-AF65-F5344CB8AC3E}">
        <p14:creationId xmlns:p14="http://schemas.microsoft.com/office/powerpoint/2010/main" val="3892378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0D07E0FF-890A-4B13-B8D2-7164A065A841}"/>
              </a:ext>
            </a:extLst>
          </p:cNvPr>
          <p:cNvSpPr/>
          <p:nvPr/>
        </p:nvSpPr>
        <p:spPr>
          <a:xfrm>
            <a:off x="325282" y="83369"/>
            <a:ext cx="7972147" cy="462583"/>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t>                  </a:t>
            </a:r>
            <a:r>
              <a:rPr lang="en-GB" b="1" i="1" dirty="0">
                <a:solidFill>
                  <a:schemeClr val="accent2"/>
                </a:solidFill>
              </a:rPr>
              <a:t>Introduction to </a:t>
            </a:r>
            <a:r>
              <a:rPr lang="en-GB" b="1" i="1" dirty="0">
                <a:solidFill>
                  <a:srgbClr val="232323"/>
                </a:solidFill>
                <a:effectLst/>
                <a:latin typeface="Noto Sans" panose="020B0502040504020204" pitchFamily="34" charset="0"/>
              </a:rPr>
              <a:t>Seoul Public Bike</a:t>
            </a:r>
          </a:p>
        </p:txBody>
      </p:sp>
      <p:pic>
        <p:nvPicPr>
          <p:cNvPr id="2" name="Picture 1">
            <a:extLst>
              <a:ext uri="{FF2B5EF4-FFF2-40B4-BE49-F238E27FC236}">
                <a16:creationId xmlns:a16="http://schemas.microsoft.com/office/drawing/2014/main" id="{07F720B9-968D-4FAC-9E3B-E92542F753AD}"/>
              </a:ext>
            </a:extLst>
          </p:cNvPr>
          <p:cNvPicPr>
            <a:picLocks noChangeAspect="1"/>
          </p:cNvPicPr>
          <p:nvPr/>
        </p:nvPicPr>
        <p:blipFill>
          <a:blip r:embed="rId2"/>
          <a:stretch>
            <a:fillRect/>
          </a:stretch>
        </p:blipFill>
        <p:spPr>
          <a:xfrm>
            <a:off x="325282" y="805388"/>
            <a:ext cx="2952750" cy="2257328"/>
          </a:xfrm>
          <a:prstGeom prst="rect">
            <a:avLst/>
          </a:prstGeom>
        </p:spPr>
      </p:pic>
      <p:pic>
        <p:nvPicPr>
          <p:cNvPr id="5" name="Picture 4">
            <a:extLst>
              <a:ext uri="{FF2B5EF4-FFF2-40B4-BE49-F238E27FC236}">
                <a16:creationId xmlns:a16="http://schemas.microsoft.com/office/drawing/2014/main" id="{85390D22-CD34-4043-9761-F90C19201FB1}"/>
              </a:ext>
            </a:extLst>
          </p:cNvPr>
          <p:cNvPicPr>
            <a:picLocks noChangeAspect="1"/>
          </p:cNvPicPr>
          <p:nvPr/>
        </p:nvPicPr>
        <p:blipFill>
          <a:blip r:embed="rId3"/>
          <a:stretch>
            <a:fillRect/>
          </a:stretch>
        </p:blipFill>
        <p:spPr>
          <a:xfrm>
            <a:off x="3865016" y="725173"/>
            <a:ext cx="4600365" cy="2574516"/>
          </a:xfrm>
          <a:prstGeom prst="rect">
            <a:avLst/>
          </a:prstGeom>
        </p:spPr>
      </p:pic>
      <p:sp>
        <p:nvSpPr>
          <p:cNvPr id="12" name="TextBox 11">
            <a:extLst>
              <a:ext uri="{FF2B5EF4-FFF2-40B4-BE49-F238E27FC236}">
                <a16:creationId xmlns:a16="http://schemas.microsoft.com/office/drawing/2014/main" id="{210A841B-F127-4613-A5E8-D94672404C0C}"/>
              </a:ext>
            </a:extLst>
          </p:cNvPr>
          <p:cNvSpPr txBox="1"/>
          <p:nvPr/>
        </p:nvSpPr>
        <p:spPr>
          <a:xfrm>
            <a:off x="485191" y="3464220"/>
            <a:ext cx="7361853" cy="954107"/>
          </a:xfrm>
          <a:prstGeom prst="rect">
            <a:avLst/>
          </a:prstGeom>
          <a:noFill/>
        </p:spPr>
        <p:txBody>
          <a:bodyPr wrap="square">
            <a:spAutoFit/>
          </a:bodyPr>
          <a:lstStyle/>
          <a:p>
            <a:pPr algn="l"/>
            <a:r>
              <a:rPr lang="en-GB" b="1" i="0" dirty="0">
                <a:solidFill>
                  <a:srgbClr val="232323"/>
                </a:solidFill>
                <a:effectLst/>
                <a:latin typeface="Noto Sans" panose="020B0502040504020204" pitchFamily="34" charset="0"/>
              </a:rPr>
              <a:t>Seoul Public Bike</a:t>
            </a:r>
          </a:p>
          <a:p>
            <a:pPr algn="l">
              <a:buFont typeface="Arial" panose="020B0604020202020204" pitchFamily="34" charset="0"/>
              <a:buChar char="•"/>
            </a:pPr>
            <a:r>
              <a:rPr lang="en-GB" b="0" i="0" dirty="0">
                <a:solidFill>
                  <a:srgbClr val="212121"/>
                </a:solidFill>
                <a:effectLst/>
                <a:latin typeface="Noto Sans" panose="020B0502040504020204" pitchFamily="34" charset="0"/>
              </a:rPr>
              <a:t>Seoul Public Bikes are designed to be used by all including women, the elderly and the infirm. Made of light-weight and durable materials, the bicycles prioritize driving stability and user convenience.</a:t>
            </a:r>
          </a:p>
        </p:txBody>
      </p:sp>
    </p:spTree>
    <p:extLst>
      <p:ext uri="{BB962C8B-B14F-4D97-AF65-F5344CB8AC3E}">
        <p14:creationId xmlns:p14="http://schemas.microsoft.com/office/powerpoint/2010/main" val="1816838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07C91C3-BD2B-4A0F-BA95-7DE8F1778131}"/>
              </a:ext>
            </a:extLst>
          </p:cNvPr>
          <p:cNvSpPr/>
          <p:nvPr/>
        </p:nvSpPr>
        <p:spPr>
          <a:xfrm>
            <a:off x="325282" y="121518"/>
            <a:ext cx="7972147" cy="462583"/>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t>                  </a:t>
            </a:r>
            <a:r>
              <a:rPr lang="en-GB" b="1" i="1" dirty="0">
                <a:solidFill>
                  <a:schemeClr val="accent2"/>
                </a:solidFill>
              </a:rPr>
              <a:t>Introduction to </a:t>
            </a:r>
            <a:r>
              <a:rPr lang="en-GB" b="1" i="1" dirty="0">
                <a:solidFill>
                  <a:srgbClr val="232323"/>
                </a:solidFill>
                <a:effectLst/>
                <a:latin typeface="Noto Sans" panose="020B0502040504020204" pitchFamily="34" charset="0"/>
              </a:rPr>
              <a:t>Seoul Public Bike</a:t>
            </a:r>
          </a:p>
        </p:txBody>
      </p:sp>
      <p:pic>
        <p:nvPicPr>
          <p:cNvPr id="3" name="Picture 2">
            <a:extLst>
              <a:ext uri="{FF2B5EF4-FFF2-40B4-BE49-F238E27FC236}">
                <a16:creationId xmlns:a16="http://schemas.microsoft.com/office/drawing/2014/main" id="{4BB9BA1E-1FF7-43DF-889F-2CF53D93EB1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30264" y="121518"/>
            <a:ext cx="632613" cy="386284"/>
          </a:xfrm>
          <a:prstGeom prst="rect">
            <a:avLst/>
          </a:prstGeom>
        </p:spPr>
      </p:pic>
      <p:sp>
        <p:nvSpPr>
          <p:cNvPr id="8" name="TextBox 7">
            <a:extLst>
              <a:ext uri="{FF2B5EF4-FFF2-40B4-BE49-F238E27FC236}">
                <a16:creationId xmlns:a16="http://schemas.microsoft.com/office/drawing/2014/main" id="{01FCCCDD-CE28-496D-950D-939501C613D8}"/>
              </a:ext>
            </a:extLst>
          </p:cNvPr>
          <p:cNvSpPr txBox="1"/>
          <p:nvPr/>
        </p:nvSpPr>
        <p:spPr>
          <a:xfrm>
            <a:off x="3974841" y="860952"/>
            <a:ext cx="4572000" cy="2462213"/>
          </a:xfrm>
          <a:prstGeom prst="rect">
            <a:avLst/>
          </a:prstGeom>
          <a:noFill/>
        </p:spPr>
        <p:txBody>
          <a:bodyPr wrap="square">
            <a:spAutoFit/>
          </a:bodyPr>
          <a:lstStyle/>
          <a:p>
            <a:r>
              <a:rPr lang="en-GB" b="1" dirty="0"/>
              <a:t>Rental Stations</a:t>
            </a:r>
          </a:p>
          <a:p>
            <a:pPr marL="285750" indent="-285750">
              <a:buFont typeface="Arial" panose="020B0604020202020204" pitchFamily="34" charset="0"/>
              <a:buChar char="•"/>
            </a:pPr>
            <a:r>
              <a:rPr lang="en-GB" dirty="0"/>
              <a:t>Rental stations are installed by popular pedestrian areas, including subway entrances/exits, bus stops, residential complexes, public offices, schools, and banks.</a:t>
            </a:r>
          </a:p>
          <a:p>
            <a:pPr marL="285750" indent="-285750">
              <a:buFont typeface="Arial" panose="020B0604020202020204" pitchFamily="34" charset="0"/>
              <a:buChar char="•"/>
            </a:pPr>
            <a:r>
              <a:rPr lang="en-GB" dirty="0"/>
              <a:t>Rental stations are unmanned stands for the rental and return of bikes.</a:t>
            </a:r>
          </a:p>
          <a:p>
            <a:pPr marL="285750" indent="-285750">
              <a:buFont typeface="Arial" panose="020B0604020202020204" pitchFamily="34" charset="0"/>
              <a:buChar char="•"/>
            </a:pPr>
            <a:r>
              <a:rPr lang="en-GB" dirty="0"/>
              <a:t>Rental stations are installed in highly accessible areas near popular destinations.</a:t>
            </a:r>
          </a:p>
          <a:p>
            <a:pPr marL="285750" indent="-285750">
              <a:buFont typeface="Arial" panose="020B0604020202020204" pitchFamily="34" charset="0"/>
              <a:buChar char="•"/>
            </a:pPr>
            <a:r>
              <a:rPr lang="en-GB" dirty="0"/>
              <a:t>Users can rent and return bicycles at any rental station.</a:t>
            </a:r>
            <a:endParaRPr lang="en-IN" dirty="0"/>
          </a:p>
        </p:txBody>
      </p:sp>
      <p:pic>
        <p:nvPicPr>
          <p:cNvPr id="6" name="Picture 5">
            <a:extLst>
              <a:ext uri="{FF2B5EF4-FFF2-40B4-BE49-F238E27FC236}">
                <a16:creationId xmlns:a16="http://schemas.microsoft.com/office/drawing/2014/main" id="{8DA4D9F4-4425-4A26-9C05-C79002517416}"/>
              </a:ext>
            </a:extLst>
          </p:cNvPr>
          <p:cNvPicPr>
            <a:picLocks noChangeAspect="1"/>
          </p:cNvPicPr>
          <p:nvPr/>
        </p:nvPicPr>
        <p:blipFill>
          <a:blip r:embed="rId4"/>
          <a:stretch>
            <a:fillRect/>
          </a:stretch>
        </p:blipFill>
        <p:spPr>
          <a:xfrm>
            <a:off x="325282" y="1419865"/>
            <a:ext cx="3280105" cy="3172408"/>
          </a:xfrm>
          <a:prstGeom prst="rect">
            <a:avLst/>
          </a:prstGeom>
        </p:spPr>
      </p:pic>
      <p:sp>
        <p:nvSpPr>
          <p:cNvPr id="10" name="TextBox 9">
            <a:extLst>
              <a:ext uri="{FF2B5EF4-FFF2-40B4-BE49-F238E27FC236}">
                <a16:creationId xmlns:a16="http://schemas.microsoft.com/office/drawing/2014/main" id="{50F4173A-159E-4215-BAF4-8FC169369492}"/>
              </a:ext>
            </a:extLst>
          </p:cNvPr>
          <p:cNvSpPr txBox="1"/>
          <p:nvPr/>
        </p:nvSpPr>
        <p:spPr>
          <a:xfrm>
            <a:off x="4079992" y="3422721"/>
            <a:ext cx="4572000" cy="1384995"/>
          </a:xfrm>
          <a:prstGeom prst="rect">
            <a:avLst/>
          </a:prstGeom>
          <a:noFill/>
        </p:spPr>
        <p:txBody>
          <a:bodyPr wrap="square">
            <a:spAutoFit/>
          </a:bodyPr>
          <a:lstStyle/>
          <a:p>
            <a:r>
              <a:rPr lang="en-GB" b="1" dirty="0"/>
              <a:t>Docking Station</a:t>
            </a:r>
          </a:p>
          <a:p>
            <a:pPr marL="285750" indent="-285750">
              <a:buFont typeface="Arial" panose="020B0604020202020204" pitchFamily="34" charset="0"/>
              <a:buChar char="•"/>
            </a:pPr>
            <a:r>
              <a:rPr lang="en-GB" dirty="0"/>
              <a:t>A docking station is a facility for parking bicycles. It has a lock that binds to the bicycle upon return.</a:t>
            </a:r>
          </a:p>
          <a:p>
            <a:pPr marL="285750" indent="-285750">
              <a:buFont typeface="Arial" panose="020B0604020202020204" pitchFamily="34" charset="0"/>
              <a:buChar char="•"/>
            </a:pPr>
            <a:r>
              <a:rPr lang="en-GB" dirty="0"/>
              <a:t>When renting a bicycle, separate the lock that is connected to the docking station from the bike terminal.</a:t>
            </a:r>
            <a:endParaRPr lang="en-IN" dirty="0"/>
          </a:p>
        </p:txBody>
      </p:sp>
    </p:spTree>
    <p:extLst>
      <p:ext uri="{BB962C8B-B14F-4D97-AF65-F5344CB8AC3E}">
        <p14:creationId xmlns:p14="http://schemas.microsoft.com/office/powerpoint/2010/main" val="10690725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39BD121F-B4E6-4709-91FB-1CB4344258CC}"/>
              </a:ext>
            </a:extLst>
          </p:cNvPr>
          <p:cNvSpPr/>
          <p:nvPr/>
        </p:nvSpPr>
        <p:spPr>
          <a:xfrm>
            <a:off x="1003711" y="155704"/>
            <a:ext cx="7121980" cy="482921"/>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a:solidFill>
                  <a:schemeClr val="accent2"/>
                </a:solidFill>
              </a:rPr>
              <a:t>                 Problem statement ..</a:t>
            </a:r>
          </a:p>
        </p:txBody>
      </p:sp>
      <p:pic>
        <p:nvPicPr>
          <p:cNvPr id="6" name="Picture 5">
            <a:extLst>
              <a:ext uri="{FF2B5EF4-FFF2-40B4-BE49-F238E27FC236}">
                <a16:creationId xmlns:a16="http://schemas.microsoft.com/office/drawing/2014/main" id="{F965CB3C-3D82-4489-A743-96F93806E2C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418417" y="3100838"/>
            <a:ext cx="3259052" cy="1886958"/>
          </a:xfrm>
          <a:prstGeom prst="rect">
            <a:avLst/>
          </a:prstGeom>
        </p:spPr>
      </p:pic>
      <p:sp>
        <p:nvSpPr>
          <p:cNvPr id="7" name="TextBox 6">
            <a:extLst>
              <a:ext uri="{FF2B5EF4-FFF2-40B4-BE49-F238E27FC236}">
                <a16:creationId xmlns:a16="http://schemas.microsoft.com/office/drawing/2014/main" id="{ECF208F6-4F60-4087-BA78-5D70AB78D16A}"/>
              </a:ext>
            </a:extLst>
          </p:cNvPr>
          <p:cNvSpPr txBox="1"/>
          <p:nvPr/>
        </p:nvSpPr>
        <p:spPr>
          <a:xfrm>
            <a:off x="333904" y="794329"/>
            <a:ext cx="8201608" cy="2462213"/>
          </a:xfrm>
          <a:prstGeom prst="rect">
            <a:avLst/>
          </a:prstGeom>
          <a:noFill/>
        </p:spPr>
        <p:txBody>
          <a:bodyPr wrap="square">
            <a:spAutoFit/>
          </a:bodyPr>
          <a:lstStyle/>
          <a:p>
            <a:r>
              <a:rPr lang="en-GB" b="1" dirty="0"/>
              <a:t>Problem Description</a:t>
            </a:r>
          </a:p>
          <a:p>
            <a:endParaRPr lang="en-GB" b="1" dirty="0"/>
          </a:p>
          <a:p>
            <a:pPr marL="285750" indent="-285750">
              <a:buFont typeface="Wingdings" panose="05000000000000000000" pitchFamily="2" charset="2"/>
              <a:buChar char="Ø"/>
            </a:pPr>
            <a:r>
              <a:rPr lang="en-GB" dirty="0"/>
              <a:t>Currently Rental bikes are introduced in many urban cities for the enhancement of mobility comfort. It is important to make the rental bike available and accessible to the public at the right time as it lessens the waiting time. Eventually, providing the city with a stable supply of rental bikes becomes a major concern. The crucial part is the prediction of bike count required at each hour for the stable supply of rental bikes.</a:t>
            </a:r>
          </a:p>
          <a:p>
            <a:pPr marL="285750" indent="-285750">
              <a:buFont typeface="Wingdings" panose="05000000000000000000" pitchFamily="2" charset="2"/>
              <a:buChar char="Ø"/>
            </a:pPr>
            <a:endParaRPr lang="en-GB" dirty="0"/>
          </a:p>
          <a:p>
            <a:pPr marL="285750" indent="-285750">
              <a:buFont typeface="Wingdings" panose="05000000000000000000" pitchFamily="2" charset="2"/>
              <a:buChar char="Ø"/>
            </a:pPr>
            <a:r>
              <a:rPr lang="en-GB" dirty="0"/>
              <a:t>The main goal is to create a prediction model that can be used to anticipate the number of bike rentals each hour based on weather conditions. As a result, it would be easier to anticipate fast and accurately. </a:t>
            </a:r>
            <a:endParaRPr lang="en-IN" dirty="0"/>
          </a:p>
        </p:txBody>
      </p:sp>
      <p:pic>
        <p:nvPicPr>
          <p:cNvPr id="9" name="Picture 8">
            <a:extLst>
              <a:ext uri="{FF2B5EF4-FFF2-40B4-BE49-F238E27FC236}">
                <a16:creationId xmlns:a16="http://schemas.microsoft.com/office/drawing/2014/main" id="{CA7FDCD2-6C24-404A-81DB-8B92C4DEB8D4}"/>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259046" y="159847"/>
            <a:ext cx="744665" cy="397165"/>
          </a:xfrm>
          <a:prstGeom prst="rect">
            <a:avLst/>
          </a:prstGeom>
        </p:spPr>
      </p:pic>
    </p:spTree>
    <p:extLst>
      <p:ext uri="{BB962C8B-B14F-4D97-AF65-F5344CB8AC3E}">
        <p14:creationId xmlns:p14="http://schemas.microsoft.com/office/powerpoint/2010/main" val="2091936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59CB3B0E-E949-45B8-9F4B-7F080EB1CEE3}"/>
              </a:ext>
            </a:extLst>
          </p:cNvPr>
          <p:cNvSpPr/>
          <p:nvPr/>
        </p:nvSpPr>
        <p:spPr>
          <a:xfrm>
            <a:off x="323232" y="137303"/>
            <a:ext cx="7972148" cy="449288"/>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800" b="1" i="1" dirty="0">
                <a:solidFill>
                  <a:schemeClr val="accent2"/>
                </a:solidFill>
              </a:rPr>
              <a:t>                                                                                                                                      </a:t>
            </a:r>
            <a:r>
              <a:rPr lang="en-IN" sz="1800" b="1" i="1" dirty="0">
                <a:solidFill>
                  <a:srgbClr val="212121"/>
                </a:solidFill>
                <a:effectLst/>
                <a:latin typeface="Roboto" panose="02000000000000000000" pitchFamily="2" charset="0"/>
              </a:rPr>
              <a:t>Data Description</a:t>
            </a:r>
            <a:endParaRPr lang="en-IN" sz="1800" b="0" i="1" dirty="0">
              <a:solidFill>
                <a:srgbClr val="212121"/>
              </a:solidFill>
              <a:effectLst/>
              <a:latin typeface="Roboto" panose="02000000000000000000" pitchFamily="2" charset="0"/>
            </a:endParaRPr>
          </a:p>
          <a:p>
            <a:endParaRPr lang="en-IN" b="1" i="1" dirty="0">
              <a:solidFill>
                <a:schemeClr val="accent2"/>
              </a:solidFill>
            </a:endParaRPr>
          </a:p>
        </p:txBody>
      </p:sp>
      <p:sp>
        <p:nvSpPr>
          <p:cNvPr id="7" name="TextBox 6">
            <a:extLst>
              <a:ext uri="{FF2B5EF4-FFF2-40B4-BE49-F238E27FC236}">
                <a16:creationId xmlns:a16="http://schemas.microsoft.com/office/drawing/2014/main" id="{97BF868D-DA45-4295-869D-A48030FA2163}"/>
              </a:ext>
            </a:extLst>
          </p:cNvPr>
          <p:cNvSpPr txBox="1"/>
          <p:nvPr/>
        </p:nvSpPr>
        <p:spPr>
          <a:xfrm>
            <a:off x="323232" y="586591"/>
            <a:ext cx="8699470" cy="3754874"/>
          </a:xfrm>
          <a:prstGeom prst="rect">
            <a:avLst/>
          </a:prstGeom>
          <a:noFill/>
        </p:spPr>
        <p:txBody>
          <a:bodyPr wrap="square">
            <a:spAutoFit/>
          </a:bodyPr>
          <a:lstStyle/>
          <a:p>
            <a:pPr algn="l"/>
            <a:r>
              <a:rPr lang="en-GB" b="1" i="0" dirty="0">
                <a:solidFill>
                  <a:srgbClr val="212121"/>
                </a:solidFill>
                <a:effectLst/>
                <a:latin typeface="Roboto" panose="02000000000000000000" pitchFamily="2" charset="0"/>
              </a:rPr>
              <a:t>The dataset contains weather information (Temperature, Humidity, Windspeed, Visibility, Dewpoint, Solar radiation, Snowfall, Rainfall), the number of bikes rented per hour and date information.</a:t>
            </a:r>
            <a:endParaRPr lang="en-GB" b="0" i="0" dirty="0">
              <a:solidFill>
                <a:srgbClr val="212121"/>
              </a:solidFill>
              <a:effectLst/>
              <a:latin typeface="Roboto" panose="02000000000000000000" pitchFamily="2" charset="0"/>
            </a:endParaRPr>
          </a:p>
          <a:p>
            <a:pPr algn="l"/>
            <a:r>
              <a:rPr lang="en-GB" b="1" i="0" dirty="0">
                <a:solidFill>
                  <a:srgbClr val="212121"/>
                </a:solidFill>
                <a:effectLst/>
                <a:latin typeface="Roboto" panose="02000000000000000000" pitchFamily="2" charset="0"/>
              </a:rPr>
              <a:t>Attribute Information:</a:t>
            </a:r>
          </a:p>
          <a:p>
            <a:pPr algn="l"/>
            <a:endParaRPr lang="en-GB" b="0" i="0" dirty="0">
              <a:solidFill>
                <a:srgbClr val="212121"/>
              </a:solidFill>
              <a:effectLst/>
              <a:latin typeface="Roboto" panose="02000000000000000000" pitchFamily="2" charset="0"/>
            </a:endParaRPr>
          </a:p>
          <a:p>
            <a:pPr algn="l">
              <a:buFont typeface="Arial" panose="020B0604020202020204" pitchFamily="34" charset="0"/>
              <a:buChar char="•"/>
            </a:pPr>
            <a:r>
              <a:rPr lang="en-GB" b="0" i="0" dirty="0">
                <a:solidFill>
                  <a:srgbClr val="212121"/>
                </a:solidFill>
                <a:effectLst/>
                <a:latin typeface="var(--colab-chrome-font-family)"/>
              </a:rPr>
              <a:t>Date : year-month-day</a:t>
            </a:r>
          </a:p>
          <a:p>
            <a:pPr algn="l">
              <a:buFont typeface="Arial" panose="020B0604020202020204" pitchFamily="34" charset="0"/>
              <a:buChar char="•"/>
            </a:pPr>
            <a:r>
              <a:rPr lang="en-GB" b="0" i="0" dirty="0">
                <a:solidFill>
                  <a:srgbClr val="212121"/>
                </a:solidFill>
                <a:effectLst/>
                <a:latin typeface="var(--colab-chrome-font-family)"/>
              </a:rPr>
              <a:t>Rented Bike count - Count of bikes rented at each hour</a:t>
            </a:r>
          </a:p>
          <a:p>
            <a:pPr algn="l">
              <a:buFont typeface="Arial" panose="020B0604020202020204" pitchFamily="34" charset="0"/>
              <a:buChar char="•"/>
            </a:pPr>
            <a:r>
              <a:rPr lang="en-GB" b="0" i="0" dirty="0">
                <a:solidFill>
                  <a:srgbClr val="212121"/>
                </a:solidFill>
                <a:effectLst/>
                <a:latin typeface="var(--colab-chrome-font-family)"/>
              </a:rPr>
              <a:t>Hour - Hour of the day</a:t>
            </a:r>
          </a:p>
          <a:p>
            <a:pPr algn="l">
              <a:buFont typeface="Arial" panose="020B0604020202020204" pitchFamily="34" charset="0"/>
              <a:buChar char="•"/>
            </a:pPr>
            <a:r>
              <a:rPr lang="en-GB" b="0" i="0" dirty="0">
                <a:solidFill>
                  <a:srgbClr val="212121"/>
                </a:solidFill>
                <a:effectLst/>
                <a:latin typeface="var(--colab-chrome-font-family)"/>
              </a:rPr>
              <a:t>Temperature-Temperature in Celsius</a:t>
            </a:r>
          </a:p>
          <a:p>
            <a:pPr algn="l">
              <a:buFont typeface="Arial" panose="020B0604020202020204" pitchFamily="34" charset="0"/>
              <a:buChar char="•"/>
            </a:pPr>
            <a:r>
              <a:rPr lang="en-GB" b="0" i="0" dirty="0">
                <a:solidFill>
                  <a:srgbClr val="212121"/>
                </a:solidFill>
                <a:effectLst/>
                <a:latin typeface="var(--colab-chrome-font-family)"/>
              </a:rPr>
              <a:t>Humidity - %</a:t>
            </a:r>
          </a:p>
          <a:p>
            <a:pPr algn="l">
              <a:buFont typeface="Arial" panose="020B0604020202020204" pitchFamily="34" charset="0"/>
              <a:buChar char="•"/>
            </a:pPr>
            <a:r>
              <a:rPr lang="en-GB" b="0" i="0" dirty="0">
                <a:solidFill>
                  <a:srgbClr val="212121"/>
                </a:solidFill>
                <a:effectLst/>
                <a:latin typeface="var(--colab-chrome-font-family)"/>
              </a:rPr>
              <a:t>Windspeed - m/s</a:t>
            </a:r>
          </a:p>
          <a:p>
            <a:pPr algn="l">
              <a:buFont typeface="Arial" panose="020B0604020202020204" pitchFamily="34" charset="0"/>
              <a:buChar char="•"/>
            </a:pPr>
            <a:r>
              <a:rPr lang="en-GB" b="0" i="0" dirty="0">
                <a:solidFill>
                  <a:srgbClr val="212121"/>
                </a:solidFill>
                <a:effectLst/>
                <a:latin typeface="var(--colab-chrome-font-family)"/>
              </a:rPr>
              <a:t>Visibility - 10m</a:t>
            </a:r>
          </a:p>
          <a:p>
            <a:pPr algn="l">
              <a:buFont typeface="Arial" panose="020B0604020202020204" pitchFamily="34" charset="0"/>
              <a:buChar char="•"/>
            </a:pPr>
            <a:r>
              <a:rPr lang="en-GB" b="0" i="0" dirty="0">
                <a:solidFill>
                  <a:srgbClr val="212121"/>
                </a:solidFill>
                <a:effectLst/>
                <a:latin typeface="var(--colab-chrome-font-family)"/>
              </a:rPr>
              <a:t>Dew point temperature - Celsius</a:t>
            </a:r>
          </a:p>
          <a:p>
            <a:pPr algn="l">
              <a:buFont typeface="Arial" panose="020B0604020202020204" pitchFamily="34" charset="0"/>
              <a:buChar char="•"/>
            </a:pPr>
            <a:r>
              <a:rPr lang="en-GB" b="0" i="0" dirty="0">
                <a:solidFill>
                  <a:srgbClr val="212121"/>
                </a:solidFill>
                <a:effectLst/>
                <a:latin typeface="var(--colab-chrome-font-family)"/>
              </a:rPr>
              <a:t>Solar radiation - MJ/m2</a:t>
            </a:r>
          </a:p>
          <a:p>
            <a:pPr algn="l">
              <a:buFont typeface="Arial" panose="020B0604020202020204" pitchFamily="34" charset="0"/>
              <a:buChar char="•"/>
            </a:pPr>
            <a:r>
              <a:rPr lang="en-GB" b="0" i="0" dirty="0">
                <a:solidFill>
                  <a:srgbClr val="212121"/>
                </a:solidFill>
                <a:effectLst/>
                <a:latin typeface="var(--colab-chrome-font-family)"/>
              </a:rPr>
              <a:t>Rainfall - mm Snowfall - cm</a:t>
            </a:r>
          </a:p>
          <a:p>
            <a:pPr algn="l">
              <a:buFont typeface="Arial" panose="020B0604020202020204" pitchFamily="34" charset="0"/>
              <a:buChar char="•"/>
            </a:pPr>
            <a:r>
              <a:rPr lang="en-GB" b="0" i="0" dirty="0">
                <a:solidFill>
                  <a:srgbClr val="212121"/>
                </a:solidFill>
                <a:effectLst/>
                <a:latin typeface="var(--colab-chrome-font-family)"/>
              </a:rPr>
              <a:t>Seasons - Winter, Spring, Summer, Autumn</a:t>
            </a:r>
          </a:p>
          <a:p>
            <a:pPr algn="l">
              <a:buFont typeface="Arial" panose="020B0604020202020204" pitchFamily="34" charset="0"/>
              <a:buChar char="•"/>
            </a:pPr>
            <a:r>
              <a:rPr lang="en-GB" b="0" i="0" dirty="0">
                <a:solidFill>
                  <a:srgbClr val="212121"/>
                </a:solidFill>
                <a:effectLst/>
                <a:latin typeface="var(--colab-chrome-font-family)"/>
              </a:rPr>
              <a:t>Holiday - Holiday/No holiday</a:t>
            </a:r>
          </a:p>
          <a:p>
            <a:pPr algn="l">
              <a:buFont typeface="Arial" panose="020B0604020202020204" pitchFamily="34" charset="0"/>
              <a:buChar char="•"/>
            </a:pPr>
            <a:r>
              <a:rPr lang="en-GB" b="0" i="0" dirty="0">
                <a:solidFill>
                  <a:srgbClr val="212121"/>
                </a:solidFill>
                <a:effectLst/>
                <a:latin typeface="var(--colab-chrome-font-family)"/>
              </a:rPr>
              <a:t>Functional Day - </a:t>
            </a:r>
            <a:r>
              <a:rPr lang="en-GB" b="0" i="0" dirty="0" err="1">
                <a:solidFill>
                  <a:srgbClr val="212121"/>
                </a:solidFill>
                <a:effectLst/>
                <a:latin typeface="var(--colab-chrome-font-family)"/>
              </a:rPr>
              <a:t>NoFunc</a:t>
            </a:r>
            <a:r>
              <a:rPr lang="en-GB" b="0" i="0" dirty="0">
                <a:solidFill>
                  <a:srgbClr val="212121"/>
                </a:solidFill>
                <a:effectLst/>
                <a:latin typeface="var(--colab-chrome-font-family)"/>
              </a:rPr>
              <a:t>(Non Functional Hours), Fun(Functional hours)</a:t>
            </a:r>
          </a:p>
        </p:txBody>
      </p:sp>
      <p:sp>
        <p:nvSpPr>
          <p:cNvPr id="8" name="TextBox 7">
            <a:extLst>
              <a:ext uri="{FF2B5EF4-FFF2-40B4-BE49-F238E27FC236}">
                <a16:creationId xmlns:a16="http://schemas.microsoft.com/office/drawing/2014/main" id="{33FF0E65-BE9E-400B-A61F-69A6EA6ED7BA}"/>
              </a:ext>
            </a:extLst>
          </p:cNvPr>
          <p:cNvSpPr txBox="1"/>
          <p:nvPr/>
        </p:nvSpPr>
        <p:spPr>
          <a:xfrm>
            <a:off x="60649" y="4341465"/>
            <a:ext cx="9022701" cy="738664"/>
          </a:xfrm>
          <a:prstGeom prst="rect">
            <a:avLst/>
          </a:prstGeom>
          <a:noFill/>
        </p:spPr>
        <p:txBody>
          <a:bodyPr wrap="square">
            <a:spAutoFit/>
          </a:bodyPr>
          <a:lstStyle/>
          <a:p>
            <a:r>
              <a:rPr lang="en-GB" dirty="0"/>
              <a:t>This Dataset contains 8760 lines and 14 columns.</a:t>
            </a:r>
          </a:p>
          <a:p>
            <a:r>
              <a:rPr lang="en-GB" dirty="0"/>
              <a:t>In a day we have 24 hours and we have 365 days a year so 365 multiplied by 24 = 8760, which represents the number of line in the dataset.*</a:t>
            </a:r>
          </a:p>
        </p:txBody>
      </p:sp>
    </p:spTree>
    <p:extLst>
      <p:ext uri="{BB962C8B-B14F-4D97-AF65-F5344CB8AC3E}">
        <p14:creationId xmlns:p14="http://schemas.microsoft.com/office/powerpoint/2010/main" val="12303517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26FE3271-6497-4F59-B88D-127E06A611C4}"/>
              </a:ext>
            </a:extLst>
          </p:cNvPr>
          <p:cNvSpPr/>
          <p:nvPr/>
        </p:nvSpPr>
        <p:spPr>
          <a:xfrm>
            <a:off x="317082" y="113293"/>
            <a:ext cx="7972148" cy="449288"/>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Exploratory Data Analysis(EDA)</a:t>
            </a:r>
            <a:endParaRPr lang="en-IN" b="1" i="1" dirty="0">
              <a:solidFill>
                <a:schemeClr val="accent2"/>
              </a:solidFill>
            </a:endParaRPr>
          </a:p>
        </p:txBody>
      </p:sp>
      <p:sp>
        <p:nvSpPr>
          <p:cNvPr id="8" name="TextBox 7">
            <a:extLst>
              <a:ext uri="{FF2B5EF4-FFF2-40B4-BE49-F238E27FC236}">
                <a16:creationId xmlns:a16="http://schemas.microsoft.com/office/drawing/2014/main" id="{A52CC9C6-FD8B-4859-A490-0B3A1394272B}"/>
              </a:ext>
            </a:extLst>
          </p:cNvPr>
          <p:cNvSpPr txBox="1"/>
          <p:nvPr/>
        </p:nvSpPr>
        <p:spPr>
          <a:xfrm>
            <a:off x="629816" y="843228"/>
            <a:ext cx="7884367" cy="738664"/>
          </a:xfrm>
          <a:prstGeom prst="rect">
            <a:avLst/>
          </a:prstGeom>
          <a:noFill/>
        </p:spPr>
        <p:txBody>
          <a:bodyPr wrap="square">
            <a:spAutoFit/>
          </a:bodyPr>
          <a:lstStyle/>
          <a:p>
            <a:r>
              <a:rPr lang="en-GB" dirty="0"/>
              <a:t>An EDA is a thorough examination meant to uncover the underlying structure of a data set and is important for a company because it exposes trends, patterns, and relationships that are not readily apparent.</a:t>
            </a:r>
            <a:endParaRPr lang="en-IN" dirty="0"/>
          </a:p>
        </p:txBody>
      </p:sp>
      <p:pic>
        <p:nvPicPr>
          <p:cNvPr id="1026" name="Picture 2">
            <a:extLst>
              <a:ext uri="{FF2B5EF4-FFF2-40B4-BE49-F238E27FC236}">
                <a16:creationId xmlns:a16="http://schemas.microsoft.com/office/drawing/2014/main" id="{736D2CCF-5E57-4DFF-8267-B3EA9829F3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082" y="1862539"/>
            <a:ext cx="7884367" cy="3256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2392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18480703-7357-4F35-B432-5C899320A7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27429" y="910707"/>
            <a:ext cx="3124685" cy="385286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52C0590E-BED4-4F24-9B66-04F59781E0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412" y="910707"/>
            <a:ext cx="5253135" cy="3998461"/>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Rounded Corners 10">
            <a:extLst>
              <a:ext uri="{FF2B5EF4-FFF2-40B4-BE49-F238E27FC236}">
                <a16:creationId xmlns:a16="http://schemas.microsoft.com/office/drawing/2014/main" id="{96248EBB-46CE-4195-877D-AF8DE6F08745}"/>
              </a:ext>
            </a:extLst>
          </p:cNvPr>
          <p:cNvSpPr/>
          <p:nvPr/>
        </p:nvSpPr>
        <p:spPr>
          <a:xfrm>
            <a:off x="317082" y="113293"/>
            <a:ext cx="7972148" cy="449288"/>
          </a:xfrm>
          <a:prstGeom prst="roundRect">
            <a:avLst/>
          </a:prstGeom>
          <a:solidFill>
            <a:schemeClr val="tx2"/>
          </a:solidFill>
          <a:ln>
            <a:solidFill>
              <a:schemeClr val="bg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accent2"/>
                </a:solidFill>
              </a:rPr>
              <a:t>                 Exploratory Data Analysis(EDA)</a:t>
            </a:r>
            <a:endParaRPr lang="en-IN" b="1" i="1" dirty="0">
              <a:solidFill>
                <a:schemeClr val="accent2"/>
              </a:solidFill>
            </a:endParaRPr>
          </a:p>
        </p:txBody>
      </p:sp>
    </p:spTree>
    <p:extLst>
      <p:ext uri="{BB962C8B-B14F-4D97-AF65-F5344CB8AC3E}">
        <p14:creationId xmlns:p14="http://schemas.microsoft.com/office/powerpoint/2010/main" val="1546059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E4A47075-5A19-45C0-8147-3878F56CD2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53752" y="527835"/>
            <a:ext cx="3310329" cy="3344369"/>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1E22D797-9C00-4357-AF05-15C0303D87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376" y="73924"/>
            <a:ext cx="5042607" cy="411073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2AA6222-75F2-49D9-8F73-1E0370674541}"/>
              </a:ext>
            </a:extLst>
          </p:cNvPr>
          <p:cNvSpPr txBox="1"/>
          <p:nvPr/>
        </p:nvSpPr>
        <p:spPr>
          <a:xfrm>
            <a:off x="219860" y="4115469"/>
            <a:ext cx="8504263" cy="954107"/>
          </a:xfrm>
          <a:prstGeom prst="rect">
            <a:avLst/>
          </a:prstGeom>
          <a:noFill/>
        </p:spPr>
        <p:txBody>
          <a:bodyPr wrap="square">
            <a:spAutoFit/>
          </a:bodyPr>
          <a:lstStyle/>
          <a:p>
            <a:pPr algn="l">
              <a:buFont typeface="Arial" panose="020B0604020202020204" pitchFamily="34" charset="0"/>
              <a:buChar char="•"/>
            </a:pPr>
            <a:r>
              <a:rPr lang="en-GB" b="1" i="1" dirty="0">
                <a:solidFill>
                  <a:srgbClr val="212121"/>
                </a:solidFill>
                <a:effectLst/>
                <a:latin typeface="Roboto" panose="02000000000000000000" pitchFamily="2" charset="0"/>
              </a:rPr>
              <a:t>In the above bar plot and point plot which shows the use of rented bike in in four different seasons, and it clearly shows that,</a:t>
            </a:r>
            <a:endParaRPr lang="en-GB" b="0" i="0" dirty="0">
              <a:solidFill>
                <a:srgbClr val="212121"/>
              </a:solidFill>
              <a:effectLst/>
              <a:latin typeface="Roboto" panose="02000000000000000000" pitchFamily="2" charset="0"/>
            </a:endParaRPr>
          </a:p>
          <a:p>
            <a:pPr algn="l">
              <a:buFont typeface="Arial" panose="020B0604020202020204" pitchFamily="34" charset="0"/>
              <a:buChar char="•"/>
            </a:pPr>
            <a:r>
              <a:rPr lang="en-GB" b="1" i="1" dirty="0">
                <a:solidFill>
                  <a:srgbClr val="212121"/>
                </a:solidFill>
                <a:effectLst/>
                <a:latin typeface="Roboto" panose="02000000000000000000" pitchFamily="2" charset="0"/>
              </a:rPr>
              <a:t>In summer season the use of rented bike is high and peak time is 7am-9am and 7pm-5pm.</a:t>
            </a:r>
            <a:endParaRPr lang="en-GB" b="0" i="0" dirty="0">
              <a:solidFill>
                <a:srgbClr val="212121"/>
              </a:solidFill>
              <a:effectLst/>
              <a:latin typeface="Roboto" panose="02000000000000000000" pitchFamily="2" charset="0"/>
            </a:endParaRPr>
          </a:p>
          <a:p>
            <a:pPr algn="l">
              <a:buFont typeface="Arial" panose="020B0604020202020204" pitchFamily="34" charset="0"/>
              <a:buChar char="•"/>
            </a:pPr>
            <a:r>
              <a:rPr lang="en-GB" b="1" i="1" dirty="0">
                <a:solidFill>
                  <a:srgbClr val="212121"/>
                </a:solidFill>
                <a:effectLst/>
                <a:latin typeface="Roboto" panose="02000000000000000000" pitchFamily="2" charset="0"/>
              </a:rPr>
              <a:t>In winter season the use of rented bike is very low because of snowfall.</a:t>
            </a:r>
            <a:endParaRPr lang="en-GB" b="0" i="0" dirty="0">
              <a:solidFill>
                <a:srgbClr val="212121"/>
              </a:solidFill>
              <a:effectLst/>
              <a:latin typeface="Roboto" panose="02000000000000000000" pitchFamily="2" charset="0"/>
            </a:endParaRPr>
          </a:p>
        </p:txBody>
      </p:sp>
    </p:spTree>
    <p:extLst>
      <p:ext uri="{BB962C8B-B14F-4D97-AF65-F5344CB8AC3E}">
        <p14:creationId xmlns:p14="http://schemas.microsoft.com/office/powerpoint/2010/main" val="2404051198"/>
      </p:ext>
    </p:extLst>
  </p:cSld>
  <p:clrMapOvr>
    <a:masterClrMapping/>
  </p:clrMapOvr>
</p:sld>
</file>

<file path=ppt/theme/theme1.xml><?xml version="1.0" encoding="utf-8"?>
<a:theme xmlns:a="http://schemas.openxmlformats.org/drawingml/2006/main" name="Simple Light">
  <a:themeElements>
    <a:clrScheme name="Simple Light">
      <a:dk1>
        <a:srgbClr val="CC0000"/>
      </a:dk1>
      <a:lt1>
        <a:srgbClr val="134F5C"/>
      </a:lt1>
      <a:dk2>
        <a:srgbClr val="F5FDFF"/>
      </a:dk2>
      <a:lt2>
        <a:srgbClr val="FFF1F1"/>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767</TotalTime>
  <Words>2060</Words>
  <Application>Microsoft Office PowerPoint</Application>
  <PresentationFormat>On-screen Show (16:9)</PresentationFormat>
  <Paragraphs>366</Paragraphs>
  <Slides>26</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Roboto</vt:lpstr>
      <vt:lpstr>Wingdings</vt:lpstr>
      <vt:lpstr>var(--colab-chrome-font-family)</vt:lpstr>
      <vt:lpstr>Courier New</vt:lpstr>
      <vt:lpstr>Montserrat</vt:lpstr>
      <vt:lpstr>-apple-system</vt:lpstr>
      <vt:lpstr>Noto Sans</vt:lpstr>
      <vt:lpstr>Arial</vt:lpstr>
      <vt:lpstr>Microsoft YaHei UI</vt:lpstr>
      <vt:lpstr>Simple Light</vt:lpstr>
      <vt:lpstr>      Capstone Project- 2  Seoul Bike Sharing Demand Prediction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Project- 1   EDA on Airbnb bookings  Team Members  Arunteja Lonka                                                                                                         Abriti nanda Upasana Kumari</dc:title>
  <dc:creator>ArunTeja Lonka</dc:creator>
  <cp:lastModifiedBy>ArunTeja Lonka</cp:lastModifiedBy>
  <cp:revision>21</cp:revision>
  <dcterms:modified xsi:type="dcterms:W3CDTF">2022-04-05T07:48:54Z</dcterms:modified>
</cp:coreProperties>
</file>